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87" r:id="rId3"/>
    <p:sldId id="288" r:id="rId4"/>
    <p:sldId id="286" r:id="rId5"/>
    <p:sldId id="289" r:id="rId6"/>
    <p:sldId id="276" r:id="rId7"/>
    <p:sldId id="290" r:id="rId8"/>
    <p:sldId id="291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6" r:id="rId22"/>
    <p:sldId id="305" r:id="rId23"/>
    <p:sldId id="307" r:id="rId24"/>
    <p:sldId id="308" r:id="rId25"/>
    <p:sldId id="310" r:id="rId26"/>
    <p:sldId id="309" r:id="rId27"/>
    <p:sldId id="311" r:id="rId28"/>
    <p:sldId id="313" r:id="rId29"/>
    <p:sldId id="312" r:id="rId30"/>
    <p:sldId id="315" r:id="rId31"/>
    <p:sldId id="316" r:id="rId32"/>
    <p:sldId id="317" r:id="rId33"/>
    <p:sldId id="319" r:id="rId34"/>
    <p:sldId id="320" r:id="rId35"/>
    <p:sldId id="318" r:id="rId36"/>
    <p:sldId id="321" r:id="rId37"/>
    <p:sldId id="323" r:id="rId38"/>
    <p:sldId id="322" r:id="rId39"/>
    <p:sldId id="324" r:id="rId40"/>
    <p:sldId id="275" r:id="rId41"/>
  </p:sldIdLst>
  <p:sldSz cx="18288000" cy="10287000"/>
  <p:notesSz cx="18288000" cy="10287000"/>
  <p:embeddedFontLst>
    <p:embeddedFont>
      <p:font typeface="210 맨발의청춘 B" panose="02020603020101020101" pitchFamily="18" charset="-127"/>
      <p:regular r:id="rId43"/>
    </p:embeddedFont>
    <p:embeddedFont>
      <p:font typeface="210 맨발의청춘 L" panose="02020603020101020101" pitchFamily="18" charset="-127"/>
      <p:regular r:id="rId44"/>
    </p:embeddedFont>
    <p:embeddedFont>
      <p:font typeface="210 맨발의청춘 R" panose="02020603020101020101" pitchFamily="18" charset="-127"/>
      <p:regular r:id="rId45"/>
    </p:embeddedFont>
    <p:embeddedFont>
      <p:font typeface="Cambria Math" panose="02040503050406030204" pitchFamily="18" charset="0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532"/>
    <a:srgbClr val="EBE7D8"/>
    <a:srgbClr val="1D1C29"/>
    <a:srgbClr val="FF7C80"/>
    <a:srgbClr val="6699FF"/>
    <a:srgbClr val="FF5050"/>
    <a:srgbClr val="FFCC66"/>
    <a:srgbClr val="EBE8D8"/>
    <a:srgbClr val="3D4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 autoAdjust="0"/>
    <p:restoredTop sz="94660"/>
  </p:normalViewPr>
  <p:slideViewPr>
    <p:cSldViewPr>
      <p:cViewPr varScale="1">
        <p:scale>
          <a:sx n="70" d="100"/>
          <a:sy n="70" d="100"/>
        </p:scale>
        <p:origin x="2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93942-633E-49E1-BA04-F02517BD57C2}" type="datetimeFigureOut">
              <a:rPr lang="ko-KR" altLang="en-US" smtClean="0"/>
              <a:t>2026-01-30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D2646-40CE-4580-93B3-C046C6404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E94C9-139D-B8F9-B1F9-B112799C4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BC70C6-0654-67C7-A7A4-4FEF3D8B6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232927-4EC7-1328-8984-D219E3144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8089C-106C-9CA7-627C-5FC06F464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33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E1F6-A04F-CEC6-1BDB-74E8D6EAF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857EAF-0183-FB72-4F1E-985BFB0F5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C352D0-9F5F-5620-4342-44A230787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99A9D-873C-C6E5-1D68-9F01C71B6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041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4BBFA-DE5B-08EA-E630-297649B5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4E2E30-D0EE-0EC8-4EFC-1E879AE89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E7057F-9362-1FCE-E905-77DB752DF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13A468-844D-5F9B-2E7E-C25C70B96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316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AC7CE-67D8-4049-2B52-D44A1841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B1D41B-C9DC-01E1-2707-6F30A5CD9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FF2AD5-FB49-ABCF-5FA9-46F48B4FB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54AFAC-29CC-D5BD-87EA-2DF2A8DD4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59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2A54-D5C4-50DB-FC74-357181C8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85560F-9773-F509-10F0-225650A8B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D929A9-15E4-A4C6-1CA1-A8754D2DF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DDDEC-B001-7AC0-852E-1DF5D4C01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317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A3445-22FB-BEB5-ED06-F19762405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0A77DB-1BF0-4F2F-F01E-65CEF43F3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B02783-06F6-CB33-6641-26B52A4FF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D3AA3-42FF-C144-71C9-48145888B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841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830B1-8F16-C008-FBDB-4DFB0BD8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AFAE4A-A7B0-2C80-D0E7-A4F5CA75F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71AEC0-C925-F03E-7946-32A9AB88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62C4A7-F194-83F5-D236-D2BC2ADD2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336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BA2D-556C-EE09-86DD-4688A48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9C16D2-8455-B21A-E28E-FC21E4E5D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5958D1-E412-C5A8-93FC-D714859AB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D23A83-4356-8411-0F46-0DF07CA87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394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726EE-D573-F76E-6E7C-0EFEA59CE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799C2B-FC3B-C310-ED9D-0C057F9B6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664F11-74D3-7EFB-76E1-A8FC4F37C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E0679-490C-A5B4-239C-7CD64206B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27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5DAEF-0422-82A1-978F-EC94A08B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02E5CF-FC41-006A-D4D8-22FC65E4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1188BA-CA99-60F8-8D9F-6B9295C6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4D2F4E-4703-02D1-1129-5E4E064B6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264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5917-4EF9-DC13-0323-19C2B8F2E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D24DDD-35EB-49F3-23C4-8C38C5106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03FE43-4E14-27BA-FBC6-5AA0B741E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92B16-37B8-A090-A356-20503A2A41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6A143-CBD0-6703-2E37-F42AA8932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C38D2B-35D3-C797-3BDA-0D74B6D96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97D9FC-A651-70B1-8289-B17B03022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FBBBE-1982-B42C-C99F-045012845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83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6542B-2177-62A7-C44A-558084A0E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E4A639-C06B-430D-1C81-C15897B02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1E6C71-A9B2-DB44-76A4-F3711FC8C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DDB56A-393F-B0D1-C06E-55C438995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08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2DB3C-6A9F-DE1A-91F0-89F20579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132277-D51D-C458-4144-78519C00F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AAD453-FB74-BC06-2672-1150361F5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21077-AED3-9091-217F-D02F07632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21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BD6E-3282-B96C-8B0E-E659ECFB8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F5373-3820-2C92-FE6B-499B46761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D89D72-0ED1-5ADE-AA2B-926E0F533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B7D33-5781-6152-69D0-740FF65FC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82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47131-BE49-007C-C651-11D6148F6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580649-B78A-D62F-BBA1-170343D74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175DE6-62D8-B239-FDA3-D35F1D804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D2E06-CEB2-C5E7-7735-DFC240C9A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84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11CC-4377-BC2C-ACD0-567BDC3DA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7A90F-99CC-2677-D308-506716A27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C0832-CBE9-852B-3AC3-F2027D2B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DD95CE-B2C0-5716-74A8-1A04FACEA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46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79E8-C3B2-7437-8615-5DAC51DF2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FCCD0D-05E3-814F-8F3C-EFBD6CF36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E056F9-FA64-7113-70BD-7D1FB3334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77CF0-49CC-6DC8-6923-77387A5A6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0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F5AF4-D415-A8A8-34B5-DAADBDADB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F6ACE4-EA16-8D01-4686-DF58DF551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E0A842-95C7-9F4D-8E91-0744C4D31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8FAFC-58C1-972F-3D19-3A4909FA3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5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51E5-3D4E-F8C0-7F5A-C2E712868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DED9A7-2176-7474-A18F-7A1D3B08E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970885-14C6-0283-E81D-5D43852F2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4B5C25-0F46-8F8C-F790-DA9BE7E3B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9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08AF-CFCA-90A1-3AD7-03EF9E32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B8BA8C-6115-E078-7CE8-FE933AAB0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E1708-4442-A303-5ED2-5FA9A6171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FAA34-257D-F485-44C4-E4F2EDDDB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7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6342B-9495-50C3-C90A-F8354F993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FDDBA6-5BE6-2003-44EB-FB22C35D3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B7908C-83D6-7210-2376-09DE7CAE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1AEAB4-B709-5668-43DB-5854DC1394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0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44906-1C00-9669-BFCE-20517877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63AB4E-0E32-0E90-F5E0-BDBBD862C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69308C-6001-E228-FCD4-009502ADA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24EC7B-3A51-7F24-496F-75B9DD1F7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37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CC83E-9BA5-FE13-BA5C-B3E38A75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A29FF8-CAD3-4ECF-23BC-E3FA5DA97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EB072F-EB71-2D70-78FF-4B92DC5F1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5D6E1-350F-7602-51E3-13097EC96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295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0474F-7523-7615-ED89-FA2361D0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431F56-53CF-C054-FFBE-F79013487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26F32F-DBA8-CF2B-686B-0945CB84D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F320A-90A6-6E53-1C49-D5D3EFB44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41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ADF05-FB05-4B0F-B46F-A5BFC965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560BD2-7940-5285-993B-C99F7FE7E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60E412-CE63-0BFB-EF7F-F9C7674DB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54D2B-FFE1-038F-F1C7-32D89EDEE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17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4973-9B5A-B1D6-C093-E2E48CD2C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DDEB90-F2A1-1CD4-8658-9ADFF284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5E7E6F-8691-6BF0-5A2D-CFEBDE3F7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E9CD94-0D36-2B82-C259-6803CE2DD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1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BD10-76C2-FA63-DCD5-C82E8D0A8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4BBC12-B67B-B5B7-90D1-3B101FF0C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63D07B-AF88-978E-78D0-518105514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5BED2-BABC-03D4-709A-7CDEAAE9F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6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17B0-CFA6-24CD-E197-26DA73BDF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E134C7-D89D-8A54-8DD5-C731EE91E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91760D-F524-53AF-5D1B-6ABA3EB5A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9C06C-F21D-3A9D-B3F1-016102D4B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55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1E21-8E57-B80D-6DB1-2FB05E47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16717C-7891-98EB-51E7-6DC3296F8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F767DB-34F9-116F-1D20-32984D548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CD1EF-07FA-4D73-EB44-EC3BD421B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37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07245-92FF-8AEC-1960-AC07536B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747C38-42B7-D3D9-A2D9-84C84D203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954A54-8B3A-D7BE-7100-BCF798495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3992C-54C9-8FEA-D8D3-B3A4663D1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49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8C804-1919-7FDC-7C59-9EF82DA47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9942E8-9A77-F087-4E25-7660BFC55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A6A364-5451-7906-C795-ACD271B6C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1B632E-322F-7643-D2B5-91B8E945C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70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622490"/>
            <a:ext cx="1625600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cs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cs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cs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BE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622493"/>
            <a:ext cx="1625600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Bandal"/>
                <a:cs typeface="Band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210 맨발의청춘 B" panose="02020603020101020101" pitchFamily="18" charset="-127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1485900"/>
            <a:ext cx="13843000" cy="55531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700"/>
              </a:lnSpc>
              <a:spcBef>
                <a:spcPts val="95"/>
              </a:spcBef>
            </a:pPr>
            <a:r>
              <a:rPr lang="en-US" altLang="ko-KR" sz="15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RL</a:t>
            </a:r>
            <a:r>
              <a:rPr lang="ko-KR" altLang="en-US" sz="15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 이론</a:t>
            </a:r>
            <a:endParaRPr lang="en-US" altLang="ko-KR" sz="15000" dirty="0">
              <a:solidFill>
                <a:srgbClr val="253532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Bandal"/>
            </a:endParaRPr>
          </a:p>
          <a:p>
            <a:pPr marL="12700" marR="5080">
              <a:lnSpc>
                <a:spcPct val="111700"/>
              </a:lnSpc>
              <a:spcBef>
                <a:spcPts val="95"/>
              </a:spcBef>
            </a:pPr>
            <a:r>
              <a:rPr lang="en-US" altLang="ko-KR" sz="2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 </a:t>
            </a:r>
          </a:p>
          <a:p>
            <a:pPr marL="12700" marR="5080">
              <a:lnSpc>
                <a:spcPct val="111700"/>
              </a:lnSpc>
              <a:spcBef>
                <a:spcPts val="95"/>
              </a:spcBef>
            </a:pPr>
            <a:r>
              <a:rPr lang="ko-KR" altLang="en-US" sz="15000" dirty="0">
                <a:solidFill>
                  <a:srgbClr val="FF505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보다는 메론</a:t>
            </a:r>
            <a:endParaRPr sz="15000" dirty="0">
              <a:solidFill>
                <a:srgbClr val="FF505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Band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8191500"/>
            <a:ext cx="157734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500" spc="50" dirty="0" err="1">
                <a:solidFill>
                  <a:srgbClr val="253532"/>
                </a:solidFill>
                <a:uFill>
                  <a:solidFill>
                    <a:srgbClr val="253432"/>
                  </a:solidFill>
                </a:uFill>
                <a:latin typeface="210 맨발의청춘 L" panose="02020603020101020101" pitchFamily="18" charset="-127"/>
                <a:ea typeface="210 맨발의청춘 L" panose="02020603020101020101" pitchFamily="18" charset="-127"/>
                <a:cs typeface="Noto Sans CJK JP Light"/>
              </a:rPr>
              <a:t>남현석그는감히전설이라고할수있다</a:t>
            </a:r>
            <a:endParaRPr sz="4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3EA3A-BBAD-7F74-D9AB-94D26D10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CDFD63E-1373-E8A8-4759-CD79EB0A87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Markov Reward Process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9D533B-4672-946F-A498-8C6ED0BE425A}"/>
                  </a:ext>
                </a:extLst>
              </p:cNvPr>
              <p:cNvSpPr txBox="1"/>
              <p:nvPr/>
            </p:nvSpPr>
            <p:spPr>
              <a:xfrm>
                <a:off x="1752600" y="2934650"/>
                <a:ext cx="1509740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state-value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v</m:t>
                    </m:r>
                    <m: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s</m:t>
                    </m:r>
                    <m: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 s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시작할 때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얻을 수 있는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return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기댓값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9D533B-4672-946F-A498-8C6ED0BE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34650"/>
                <a:ext cx="15097403" cy="630942"/>
              </a:xfrm>
              <a:prstGeom prst="rect">
                <a:avLst/>
              </a:prstGeom>
              <a:blipFill>
                <a:blip r:embed="rId3"/>
                <a:stretch>
                  <a:fillRect l="-1212" t="-10577" r="-242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37E427-AD86-D9B2-E7CD-0E4133E31D15}"/>
                  </a:ext>
                </a:extLst>
              </p:cNvPr>
              <p:cNvSpPr txBox="1"/>
              <p:nvPr/>
            </p:nvSpPr>
            <p:spPr>
              <a:xfrm>
                <a:off x="2667000" y="4194287"/>
                <a:ext cx="5798126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000" i="1" smtClean="0">
                          <a:solidFill>
                            <a:srgbClr val="6699FF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𝑣</m:t>
                      </m:r>
                      <m:d>
                        <m:dPr>
                          <m:ctrlP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5000" i="1">
                          <a:solidFill>
                            <a:srgbClr val="6699FF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ko-KR" altLang="en-US" sz="5000" i="1" smtClean="0">
                          <a:solidFill>
                            <a:srgbClr val="6699FF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5000" dirty="0">
                  <a:solidFill>
                    <a:srgbClr val="6699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37E427-AD86-D9B2-E7CD-0E4133E31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194287"/>
                <a:ext cx="5798126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39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2902D-1519-E581-9C9A-CCB7A75A2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332224F-932A-9DDD-3390-2215149A5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Markov Reward Process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629FF2-DF7E-E8E1-E01D-32B160658039}"/>
                  </a:ext>
                </a:extLst>
              </p:cNvPr>
              <p:cNvSpPr txBox="1"/>
              <p:nvPr/>
            </p:nvSpPr>
            <p:spPr>
              <a:xfrm>
                <a:off x="1752600" y="2934650"/>
                <a:ext cx="1509740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state-value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v</m:t>
                    </m:r>
                    <m: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s</m:t>
                    </m:r>
                    <m: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 s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시작할 때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얻을 수 있는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return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기댓값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629FF2-DF7E-E8E1-E01D-32B160658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34650"/>
                <a:ext cx="15097403" cy="630942"/>
              </a:xfrm>
              <a:prstGeom prst="rect">
                <a:avLst/>
              </a:prstGeom>
              <a:blipFill>
                <a:blip r:embed="rId3"/>
                <a:stretch>
                  <a:fillRect l="-1212" t="-10577" r="-242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8E42D5-E53F-1D95-C51C-6D7B3FA26AD9}"/>
                  </a:ext>
                </a:extLst>
              </p:cNvPr>
              <p:cNvSpPr txBox="1"/>
              <p:nvPr/>
            </p:nvSpPr>
            <p:spPr>
              <a:xfrm>
                <a:off x="2667000" y="4194287"/>
                <a:ext cx="5798126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000" i="1" smtClean="0">
                          <a:solidFill>
                            <a:srgbClr val="6699FF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𝑣</m:t>
                      </m:r>
                      <m:d>
                        <m:dPr>
                          <m:ctrlP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5000" i="1">
                          <a:solidFill>
                            <a:srgbClr val="6699FF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ko-KR" altLang="en-US" sz="5000" i="1" smtClean="0">
                          <a:solidFill>
                            <a:srgbClr val="6699FF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5000" dirty="0">
                  <a:solidFill>
                    <a:srgbClr val="6699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8E42D5-E53F-1D95-C51C-6D7B3FA26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194287"/>
                <a:ext cx="5798126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D16C27-A131-8666-8EA3-615E34B3BE5E}"/>
                  </a:ext>
                </a:extLst>
              </p:cNvPr>
              <p:cNvSpPr txBox="1"/>
              <p:nvPr/>
            </p:nvSpPr>
            <p:spPr>
              <a:xfrm>
                <a:off x="1786377" y="5753100"/>
                <a:ext cx="14715246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𝑣</m:t>
                      </m:r>
                      <m:d>
                        <m:d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𝑡</m:t>
                                  </m:r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D16C27-A131-8666-8EA3-615E34B3B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77" y="5753100"/>
                <a:ext cx="14715246" cy="630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94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F33E9-8CE0-F569-736B-5203CA721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D171845-C809-2474-0844-AF9DF75002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Markov Reward Process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34EA46-D94B-E776-82BA-0E78A004F7BA}"/>
                  </a:ext>
                </a:extLst>
              </p:cNvPr>
              <p:cNvSpPr txBox="1"/>
              <p:nvPr/>
            </p:nvSpPr>
            <p:spPr>
              <a:xfrm>
                <a:off x="1752600" y="2934650"/>
                <a:ext cx="1509740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state-value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v</m:t>
                    </m:r>
                    <m: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s</m:t>
                    </m:r>
                    <m: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)</m:t>
                    </m:r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 s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시작할 때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얻을 수 있는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return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기댓값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34EA46-D94B-E776-82BA-0E78A004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34650"/>
                <a:ext cx="15097403" cy="630942"/>
              </a:xfrm>
              <a:prstGeom prst="rect">
                <a:avLst/>
              </a:prstGeom>
              <a:blipFill>
                <a:blip r:embed="rId3"/>
                <a:stretch>
                  <a:fillRect l="-1212" t="-10577" r="-242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AD6D14-6C8E-AF43-6D22-1E567C9BADB3}"/>
                  </a:ext>
                </a:extLst>
              </p:cNvPr>
              <p:cNvSpPr txBox="1"/>
              <p:nvPr/>
            </p:nvSpPr>
            <p:spPr>
              <a:xfrm>
                <a:off x="2667000" y="4194287"/>
                <a:ext cx="5798126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000" i="1" smtClean="0">
                          <a:solidFill>
                            <a:srgbClr val="6699FF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𝑣</m:t>
                      </m:r>
                      <m:d>
                        <m:dPr>
                          <m:ctrlP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5000" i="1">
                          <a:solidFill>
                            <a:srgbClr val="6699FF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ko-KR" altLang="en-US" sz="5000" i="1" smtClean="0">
                          <a:solidFill>
                            <a:srgbClr val="6699FF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5000" i="1">
                                  <a:solidFill>
                                    <a:srgbClr val="6699FF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5000" i="1">
                              <a:solidFill>
                                <a:srgbClr val="6699FF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5000" dirty="0">
                  <a:solidFill>
                    <a:srgbClr val="6699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AD6D14-6C8E-AF43-6D22-1E567C9BA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194287"/>
                <a:ext cx="5798126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2B6975-0B9A-C23A-F8AC-D8D497ABB284}"/>
                  </a:ext>
                </a:extLst>
              </p:cNvPr>
              <p:cNvSpPr txBox="1"/>
              <p:nvPr/>
            </p:nvSpPr>
            <p:spPr>
              <a:xfrm>
                <a:off x="1786377" y="5753100"/>
                <a:ext cx="14715246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𝑣</m:t>
                      </m:r>
                      <m:d>
                        <m:d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𝑡</m:t>
                                  </m:r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2B6975-0B9A-C23A-F8AC-D8D497ABB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77" y="5753100"/>
                <a:ext cx="14715246" cy="630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79A79-E0AB-95EA-C7DF-C64D09899100}"/>
                  </a:ext>
                </a:extLst>
              </p:cNvPr>
              <p:cNvSpPr txBox="1"/>
              <p:nvPr/>
            </p:nvSpPr>
            <p:spPr>
              <a:xfrm>
                <a:off x="5539007" y="6896100"/>
                <a:ext cx="6834370" cy="14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∴</m:t>
                      </m:r>
                      <m:r>
                        <a:rPr lang="en-US" altLang="ko-KR" sz="35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𝑣</m:t>
                      </m:r>
                      <m:d>
                        <m:d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5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r</m:t>
                      </m:r>
                      <m:r>
                        <a:rPr lang="en-US" altLang="ko-KR" sz="35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35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s</m:t>
                      </m:r>
                      <m:r>
                        <a:rPr lang="en-US" altLang="ko-KR" sz="35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)+</m:t>
                      </m:r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∈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79A79-E0AB-95EA-C7DF-C64D0989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07" y="6896100"/>
                <a:ext cx="6834370" cy="1418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6AC52E-DE76-5096-0842-C935844692D0}"/>
              </a:ext>
            </a:extLst>
          </p:cNvPr>
          <p:cNvSpPr txBox="1"/>
          <p:nvPr/>
        </p:nvSpPr>
        <p:spPr>
          <a:xfrm>
            <a:off x="4381524" y="8953500"/>
            <a:ext cx="98395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재귀적 표현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35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벨만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방정식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(Bellman Equation)</a:t>
            </a:r>
          </a:p>
        </p:txBody>
      </p:sp>
    </p:spTree>
    <p:extLst>
      <p:ext uri="{BB962C8B-B14F-4D97-AF65-F5344CB8AC3E}">
        <p14:creationId xmlns:p14="http://schemas.microsoft.com/office/powerpoint/2010/main" val="58755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D6077-00B6-8E00-B0E7-A9EBC1F15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4EF33-2ED8-8409-F179-3C6BAECE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7E66B-D424-2E7A-5BD8-3795FF629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B287B-7BE4-79A2-22BF-0F7F0F6DE6AE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CD9287-A701-1968-7449-BE9F7D3218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ED4590-6821-280F-F6FE-21C404E2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4" y="5078962"/>
            <a:ext cx="16687800" cy="170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908573-09D5-D2C7-6831-5C562E2D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7147919"/>
            <a:ext cx="16687800" cy="6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C10982-97B3-6237-68DF-D2ACFE2D9FBD}"/>
                  </a:ext>
                </a:extLst>
              </p:cNvPr>
              <p:cNvSpPr txBox="1"/>
              <p:nvPr/>
            </p:nvSpPr>
            <p:spPr>
              <a:xfrm>
                <a:off x="5486400" y="2205834"/>
                <a:ext cx="6834370" cy="14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i="1" smtClean="0">
                          <a:solidFill>
                            <a:srgbClr val="EBE7D8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∴</m:t>
                      </m:r>
                      <m:r>
                        <a:rPr lang="en-US" altLang="ko-KR" sz="3500" i="1" smtClean="0">
                          <a:solidFill>
                            <a:srgbClr val="EBE7D8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𝑣</m:t>
                      </m:r>
                      <m:d>
                        <m:dPr>
                          <m:ctrlPr>
                            <a:rPr lang="en-US" altLang="ko-KR" sz="3500" i="1">
                              <a:solidFill>
                                <a:srgbClr val="EBE7D8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EBE7D8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EBE7D8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500" b="0" i="1" smtClean="0">
                          <a:solidFill>
                            <a:srgbClr val="EBE7D8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r</m:t>
                      </m:r>
                      <m:r>
                        <a:rPr lang="en-US" altLang="ko-KR" sz="3500" b="0" i="1" smtClean="0">
                          <a:solidFill>
                            <a:srgbClr val="EBE7D8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3500" b="0" i="1" smtClean="0">
                          <a:solidFill>
                            <a:srgbClr val="EBE7D8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s</m:t>
                      </m:r>
                      <m:r>
                        <a:rPr lang="en-US" altLang="ko-KR" sz="3500" b="0" i="1" smtClean="0">
                          <a:solidFill>
                            <a:srgbClr val="EBE7D8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)+</m:t>
                      </m:r>
                      <m:r>
                        <a:rPr lang="en-US" altLang="ko-KR" sz="3500" i="1">
                          <a:solidFill>
                            <a:srgbClr val="EBE7D8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500" i="1">
                              <a:solidFill>
                                <a:srgbClr val="EBE7D8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3500" i="1">
                                  <a:solidFill>
                                    <a:srgbClr val="EBE7D8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500" i="1">
                                  <a:solidFill>
                                    <a:srgbClr val="EBE7D8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500" i="1">
                                  <a:solidFill>
                                    <a:srgbClr val="EBE7D8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500" i="1">
                              <a:solidFill>
                                <a:srgbClr val="EBE7D8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∈</m:t>
                          </m:r>
                          <m:r>
                            <a:rPr lang="en-US" altLang="ko-KR" sz="3500" i="1">
                              <a:solidFill>
                                <a:srgbClr val="EBE7D8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ko-KR" sz="3500" i="1">
                              <a:solidFill>
                                <a:srgbClr val="EBE7D8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3500" i="1">
                                  <a:solidFill>
                                    <a:srgbClr val="EBE7D8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3500" i="1">
                                      <a:solidFill>
                                        <a:srgbClr val="EBE7D8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500" i="1">
                                      <a:solidFill>
                                        <a:srgbClr val="EBE7D8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500" i="1">
                                      <a:solidFill>
                                        <a:srgbClr val="EBE7D8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3500" i="1">
                                  <a:solidFill>
                                    <a:srgbClr val="EBE7D8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R" sz="3500" i="1">
                              <a:solidFill>
                                <a:srgbClr val="EBE7D8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ko-KR" sz="3500" i="1">
                                  <a:solidFill>
                                    <a:srgbClr val="EBE7D8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3500" i="1">
                                      <a:solidFill>
                                        <a:srgbClr val="EBE7D8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500" i="1">
                                      <a:solidFill>
                                        <a:srgbClr val="EBE7D8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500" i="1">
                                      <a:solidFill>
                                        <a:srgbClr val="EBE7D8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3500" dirty="0">
                  <a:solidFill>
                    <a:srgbClr val="EBE7D8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C10982-97B3-6237-68DF-D2ACFE2D9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205834"/>
                <a:ext cx="6834370" cy="1418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17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6F8D-9E05-66C0-D351-7CB009E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EE7B0-52FB-89A8-B1DC-8204D1B8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1C091-A48B-F78E-B0D0-64257FA6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383D8-C856-3310-2FCA-8B1C54DCB02B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FE0252-D23F-8291-088C-05A2526947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0" b="1" dirty="0">
                <a:solidFill>
                  <a:srgbClr val="EBE7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근데 이런 계산은</a:t>
            </a:r>
            <a:endParaRPr lang="en-US" altLang="ko-KR" sz="10000" b="1" dirty="0">
              <a:solidFill>
                <a:srgbClr val="EBE7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0" b="1" dirty="0">
                <a:solidFill>
                  <a:srgbClr val="EBE7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action </a:t>
            </a:r>
            <a:r>
              <a:rPr lang="ko-KR" altLang="en-US" sz="10000" b="1" dirty="0">
                <a:solidFill>
                  <a:srgbClr val="EBE7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포함 </a:t>
            </a:r>
            <a:r>
              <a:rPr lang="en-US" altLang="ko-KR" sz="10000" b="1" dirty="0">
                <a:solidFill>
                  <a:srgbClr val="EBE7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</a:t>
            </a:r>
          </a:p>
          <a:p>
            <a:pPr algn="ctr">
              <a:lnSpc>
                <a:spcPct val="150000"/>
              </a:lnSpc>
            </a:pPr>
            <a:r>
              <a:rPr lang="en-US" altLang="ko-KR" sz="10000" b="1" dirty="0">
                <a:solidFill>
                  <a:srgbClr val="EBE7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+ </a:t>
            </a:r>
            <a:r>
              <a:rPr lang="ko-KR" altLang="en-US" sz="10000" b="1" dirty="0" err="1">
                <a:solidFill>
                  <a:srgbClr val="EBE7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계산량</a:t>
            </a:r>
            <a:r>
              <a:rPr lang="ko-KR" altLang="en-US" sz="10000" b="1" dirty="0">
                <a:solidFill>
                  <a:srgbClr val="EBE7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0000" b="1" dirty="0" err="1">
                <a:solidFill>
                  <a:srgbClr val="EBE7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조온나</a:t>
            </a:r>
            <a:r>
              <a:rPr lang="ko-KR" altLang="en-US" sz="10000" b="1" dirty="0">
                <a:solidFill>
                  <a:srgbClr val="EBE7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많음</a:t>
            </a:r>
          </a:p>
        </p:txBody>
      </p:sp>
    </p:spTree>
    <p:extLst>
      <p:ext uri="{BB962C8B-B14F-4D97-AF65-F5344CB8AC3E}">
        <p14:creationId xmlns:p14="http://schemas.microsoft.com/office/powerpoint/2010/main" val="122634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74992-B7B1-2F3A-CEFA-71F0A3BB6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B383EE8-9E4A-81D8-F5A0-D23F45478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MDP (Markov Decision Process)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8EA37-2FFD-4B73-B6BF-13CEFDB6B1B8}"/>
                  </a:ext>
                </a:extLst>
              </p:cNvPr>
              <p:cNvSpPr txBox="1"/>
              <p:nvPr/>
            </p:nvSpPr>
            <p:spPr>
              <a:xfrm>
                <a:off x="457200" y="5143500"/>
                <a:ext cx="594457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5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−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𝑡𝑢𝑝𝑙𝑒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&lt;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𝑆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A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𝑅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&gt;</m:t>
                      </m:r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8EA37-2FFD-4B73-B6BF-13CEFDB6B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143500"/>
                <a:ext cx="594457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75633-0DFC-E578-EFAB-E894BA24DC31}"/>
                  </a:ext>
                </a:extLst>
              </p:cNvPr>
              <p:cNvSpPr txBox="1"/>
              <p:nvPr/>
            </p:nvSpPr>
            <p:spPr>
              <a:xfrm>
                <a:off x="6400801" y="3597987"/>
                <a:ext cx="28210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𝑆</m:t>
                    </m:r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state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집합</a:t>
                </a:r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75633-0DFC-E578-EFAB-E894BA24D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3597987"/>
                <a:ext cx="2821093" cy="553998"/>
              </a:xfrm>
              <a:prstGeom prst="rect">
                <a:avLst/>
              </a:prstGeom>
              <a:blipFill>
                <a:blip r:embed="rId4"/>
                <a:stretch>
                  <a:fillRect l="-1512" t="-9890" r="-4320" b="-373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46DCB4-FF9E-8ED5-A027-1123940ADBD9}"/>
                  </a:ext>
                </a:extLst>
              </p:cNvPr>
              <p:cNvSpPr txBox="1"/>
              <p:nvPr/>
            </p:nvSpPr>
            <p:spPr>
              <a:xfrm>
                <a:off x="6400801" y="5463794"/>
                <a:ext cx="8536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𝑃</m:t>
                    </m:r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각 요소가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𝑝</m:t>
                    </m:r>
                    <m:d>
                      <m:dPr>
                        <m:ctrlP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3000" b="0" i="1" smtClean="0">
                                <a:solidFill>
                                  <a:srgbClr val="253532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3000" b="0" i="1" smtClean="0">
                                <a:solidFill>
                                  <a:srgbClr val="253532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3000" b="0" i="1" smtClean="0">
                                <a:solidFill>
                                  <a:srgbClr val="253532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(= s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s’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으로 갈 확률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)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인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집합</a:t>
                </a:r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46DCB4-FF9E-8ED5-A027-1123940AD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5463794"/>
                <a:ext cx="8536504" cy="553998"/>
              </a:xfrm>
              <a:prstGeom prst="rect">
                <a:avLst/>
              </a:prstGeom>
              <a:blipFill>
                <a:blip r:embed="rId5"/>
                <a:stretch>
                  <a:fillRect l="-429" t="-9890" r="-786" b="-373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68C1D8-0DC4-FB8F-C515-34B3B310D205}"/>
                  </a:ext>
                </a:extLst>
              </p:cNvPr>
              <p:cNvSpPr txBox="1"/>
              <p:nvPr/>
            </p:nvSpPr>
            <p:spPr>
              <a:xfrm>
                <a:off x="6400801" y="6348488"/>
                <a:ext cx="9836347" cy="1419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𝑅</m:t>
                    </m:r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각 요소가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𝑟</m:t>
                    </m:r>
                    <m:d>
                      <m:dPr>
                        <m:ctrlP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𝑠</m:t>
                        </m:r>
                      </m:e>
                    </m:d>
                    <m:r>
                      <a:rPr lang="en-US" altLang="ko-KR" sz="3000" i="1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=</m:t>
                    </m:r>
                    <m:r>
                      <a:rPr lang="ko-KR" altLang="en-US" sz="300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𝔼</m:t>
                    </m:r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[</m:t>
                    </m:r>
                    <m:sSub>
                      <m:sSubPr>
                        <m:ctrlP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+1</m:t>
                        </m:r>
                      </m:sub>
                    </m:sSub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|</m:t>
                    </m:r>
                    <m:sSub>
                      <m:sSubPr>
                        <m:ctrlP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=</m:t>
                    </m:r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𝑠</m:t>
                    </m:r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]</m:t>
                    </m:r>
                  </m:oMath>
                </a14:m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		(= state s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얻는 </a:t>
                </a:r>
                <a:r>
                  <a:rPr lang="en-US" altLang="ko-KR" sz="3000" dirty="0">
                    <a:solidFill>
                      <a:srgbClr val="6699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3000" dirty="0">
                    <a:solidFill>
                      <a:srgbClr val="6699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</a:t>
                </a:r>
                <a:r>
                  <a:rPr lang="ko-KR" altLang="en-US" sz="3000" dirty="0" err="1">
                    <a:solidFill>
                      <a:srgbClr val="6699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기댓값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)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인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집합</a:t>
                </a:r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68C1D8-0DC4-FB8F-C515-34B3B310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6348488"/>
                <a:ext cx="9836347" cy="1419619"/>
              </a:xfrm>
              <a:prstGeom prst="rect">
                <a:avLst/>
              </a:prstGeom>
              <a:blipFill>
                <a:blip r:embed="rId6"/>
                <a:stretch>
                  <a:fillRect l="-372" r="-496" b="-12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FC8DB-6FAD-C874-FB4B-E43891A72016}"/>
                  </a:ext>
                </a:extLst>
              </p:cNvPr>
              <p:cNvSpPr txBox="1"/>
              <p:nvPr/>
            </p:nvSpPr>
            <p:spPr>
              <a:xfrm>
                <a:off x="6400801" y="8115300"/>
                <a:ext cx="1151219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𝛾</m:t>
                    </m:r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즉각적으로 얻는 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와 미래에 얻을 수 있는 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간 중요도</a:t>
                </a:r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FC8DB-6FAD-C874-FB4B-E43891A72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8115300"/>
                <a:ext cx="11512190" cy="553998"/>
              </a:xfrm>
              <a:prstGeom prst="rect">
                <a:avLst/>
              </a:prstGeom>
              <a:blipFill>
                <a:blip r:embed="rId7"/>
                <a:stretch>
                  <a:fillRect l="-371" t="-9890" r="-371" b="-373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886699-5A9B-0ADC-42B4-2C39ED395637}"/>
                  </a:ext>
                </a:extLst>
              </p:cNvPr>
              <p:cNvSpPr txBox="1"/>
              <p:nvPr/>
            </p:nvSpPr>
            <p:spPr>
              <a:xfrm>
                <a:off x="6385561" y="4370743"/>
                <a:ext cx="3063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A</m:t>
                    </m:r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action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집합</a:t>
                </a:r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886699-5A9B-0ADC-42B4-2C39ED395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1" y="4370743"/>
                <a:ext cx="3063659" cy="553998"/>
              </a:xfrm>
              <a:prstGeom prst="rect">
                <a:avLst/>
              </a:prstGeom>
              <a:blipFill>
                <a:blip r:embed="rId8"/>
                <a:stretch>
                  <a:fillRect l="-1394" t="-9890" r="-3984" b="-373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44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4893C-D09D-41A5-1885-FAE227AF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BF65A4-482C-686D-FB5F-A9BEBFB9A109}"/>
                  </a:ext>
                </a:extLst>
              </p:cNvPr>
              <p:cNvSpPr txBox="1"/>
              <p:nvPr/>
            </p:nvSpPr>
            <p:spPr>
              <a:xfrm>
                <a:off x="1752600" y="2934650"/>
                <a:ext cx="10395795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policy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π</m:t>
                    </m:r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 s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각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action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이 선택될 확률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BF65A4-482C-686D-FB5F-A9BEBFB9A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34650"/>
                <a:ext cx="10395795" cy="630942"/>
              </a:xfrm>
              <a:prstGeom prst="rect">
                <a:avLst/>
              </a:prstGeom>
              <a:blipFill>
                <a:blip r:embed="rId3"/>
                <a:stretch>
                  <a:fillRect l="-1760" t="-10577" r="-821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31B82-2FCA-BED7-BBDA-5EB112A777F2}"/>
                  </a:ext>
                </a:extLst>
              </p:cNvPr>
              <p:cNvSpPr txBox="1"/>
              <p:nvPr/>
            </p:nvSpPr>
            <p:spPr>
              <a:xfrm>
                <a:off x="2874926" y="4313300"/>
                <a:ext cx="815114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𝜋</m:t>
                      </m:r>
                      <m:d>
                        <m:d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  <m:e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𝑃𝑟</m:t>
                      </m:r>
                      <m:d>
                        <m:d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5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31B82-2FCA-BED7-BBDA-5EB112A77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926" y="4313300"/>
                <a:ext cx="8151142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4">
            <a:extLst>
              <a:ext uri="{FF2B5EF4-FFF2-40B4-BE49-F238E27FC236}">
                <a16:creationId xmlns:a16="http://schemas.microsoft.com/office/drawing/2014/main" id="{8256A1B3-5A21-EC74-933A-C4BBF8D0F969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>
                <a:solidFill>
                  <a:srgbClr val="253532"/>
                </a:solidFill>
                <a:ea typeface="210 맨발의청춘 R" panose="02020603020101020101" pitchFamily="18" charset="-127"/>
              </a:rPr>
              <a:t>1. MDP (Markov Decision Process)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48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CA80C-AC96-8305-00CB-6F39D4F2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40F7C6-1D39-8F0E-2821-405C812EDC3F}"/>
                  </a:ext>
                </a:extLst>
              </p:cNvPr>
              <p:cNvSpPr txBox="1"/>
              <p:nvPr/>
            </p:nvSpPr>
            <p:spPr>
              <a:xfrm>
                <a:off x="1752600" y="2934650"/>
                <a:ext cx="10395795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policy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π</m:t>
                    </m:r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 s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각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action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이 선택될 확률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40F7C6-1D39-8F0E-2821-405C812ED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34650"/>
                <a:ext cx="10395795" cy="630942"/>
              </a:xfrm>
              <a:prstGeom prst="rect">
                <a:avLst/>
              </a:prstGeom>
              <a:blipFill>
                <a:blip r:embed="rId3"/>
                <a:stretch>
                  <a:fillRect l="-1760" t="-10577" r="-821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C7D43C-F439-ADF5-B51C-C017678248A1}"/>
                  </a:ext>
                </a:extLst>
              </p:cNvPr>
              <p:cNvSpPr txBox="1"/>
              <p:nvPr/>
            </p:nvSpPr>
            <p:spPr>
              <a:xfrm>
                <a:off x="2874926" y="4313300"/>
                <a:ext cx="815114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𝜋</m:t>
                      </m:r>
                      <m:d>
                        <m:d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  <m:e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𝑃𝑟</m:t>
                      </m:r>
                      <m:d>
                        <m:d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5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C7D43C-F439-ADF5-B51C-C01767824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926" y="4313300"/>
                <a:ext cx="8151142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4">
            <a:extLst>
              <a:ext uri="{FF2B5EF4-FFF2-40B4-BE49-F238E27FC236}">
                <a16:creationId xmlns:a16="http://schemas.microsoft.com/office/drawing/2014/main" id="{37E1565E-AF79-E086-EEF5-817F5EF79769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>
                <a:solidFill>
                  <a:srgbClr val="253532"/>
                </a:solidFill>
                <a:ea typeface="210 맨발의청춘 R" panose="02020603020101020101" pitchFamily="18" charset="-127"/>
              </a:rPr>
              <a:t>1. MDP (Markov Decision Process)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665480-B738-F14C-4D6A-B38D915923CB}"/>
                  </a:ext>
                </a:extLst>
              </p:cNvPr>
              <p:cNvSpPr txBox="1"/>
              <p:nvPr/>
            </p:nvSpPr>
            <p:spPr>
              <a:xfrm>
                <a:off x="4876800" y="7353300"/>
                <a:ext cx="7080528" cy="1586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𝑝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|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 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665480-B738-F14C-4D6A-B38D91592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7353300"/>
                <a:ext cx="7080528" cy="1586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9AEF32-2651-03F3-5E06-034F9602BBE4}"/>
                  </a:ext>
                </a:extLst>
              </p:cNvPr>
              <p:cNvSpPr txBox="1"/>
              <p:nvPr/>
            </p:nvSpPr>
            <p:spPr>
              <a:xfrm>
                <a:off x="2908454" y="6405938"/>
                <a:ext cx="9818714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=&gt;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주어진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π</m:t>
                    </m:r>
                  </m:oMath>
                </a14:m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를 따를 때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s’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으로 갈 확률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9AEF32-2651-03F3-5E06-034F9602B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54" y="6405938"/>
                <a:ext cx="9818714" cy="630942"/>
              </a:xfrm>
              <a:prstGeom prst="rect">
                <a:avLst/>
              </a:prstGeom>
              <a:blipFill>
                <a:blip r:embed="rId6"/>
                <a:stretch>
                  <a:fillRect l="-1800" t="-10680" r="-931" b="-39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583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D8DE7-E69C-8250-3D8D-D6CF5214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BF60FE-02C3-A39D-3F91-FCC1778CFA6B}"/>
                  </a:ext>
                </a:extLst>
              </p:cNvPr>
              <p:cNvSpPr txBox="1"/>
              <p:nvPr/>
            </p:nvSpPr>
            <p:spPr>
              <a:xfrm>
                <a:off x="1752600" y="2934650"/>
                <a:ext cx="10395795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policy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π</m:t>
                    </m:r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 s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각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action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이 선택될 확률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BF60FE-02C3-A39D-3F91-FCC1778CF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34650"/>
                <a:ext cx="10395795" cy="630942"/>
              </a:xfrm>
              <a:prstGeom prst="rect">
                <a:avLst/>
              </a:prstGeom>
              <a:blipFill>
                <a:blip r:embed="rId3"/>
                <a:stretch>
                  <a:fillRect l="-1760" t="-10577" r="-821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E2A82C-5C7B-EB15-3EF1-CFA9367DD617}"/>
                  </a:ext>
                </a:extLst>
              </p:cNvPr>
              <p:cNvSpPr txBox="1"/>
              <p:nvPr/>
            </p:nvSpPr>
            <p:spPr>
              <a:xfrm>
                <a:off x="2874926" y="4313300"/>
                <a:ext cx="815114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𝜋</m:t>
                      </m:r>
                      <m:d>
                        <m:d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  <m:e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𝑃𝑟</m:t>
                      </m:r>
                      <m:d>
                        <m:d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5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5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E2A82C-5C7B-EB15-3EF1-CFA9367DD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926" y="4313300"/>
                <a:ext cx="8151142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4">
            <a:extLst>
              <a:ext uri="{FF2B5EF4-FFF2-40B4-BE49-F238E27FC236}">
                <a16:creationId xmlns:a16="http://schemas.microsoft.com/office/drawing/2014/main" id="{4F7EB74F-A392-9A09-735B-67818CFA8F1B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>
                <a:solidFill>
                  <a:srgbClr val="253532"/>
                </a:solidFill>
                <a:ea typeface="210 맨발의청춘 R" panose="02020603020101020101" pitchFamily="18" charset="-127"/>
              </a:rPr>
              <a:t>1. MDP (Markov Decision Process)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DBE0DE-ACB7-EE46-9B8F-72CB5B1627AD}"/>
                  </a:ext>
                </a:extLst>
              </p:cNvPr>
              <p:cNvSpPr txBox="1"/>
              <p:nvPr/>
            </p:nvSpPr>
            <p:spPr>
              <a:xfrm>
                <a:off x="4876800" y="7353300"/>
                <a:ext cx="5781711" cy="1586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𝑠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𝑟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 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DBE0DE-ACB7-EE46-9B8F-72CB5B162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7353300"/>
                <a:ext cx="5781711" cy="1586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CB6E86-2659-6CCB-2EF5-D2DE1CD7EDB2}"/>
                  </a:ext>
                </a:extLst>
              </p:cNvPr>
              <p:cNvSpPr txBox="1"/>
              <p:nvPr/>
            </p:nvSpPr>
            <p:spPr>
              <a:xfrm>
                <a:off x="2908454" y="6405938"/>
                <a:ext cx="11314316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=&gt;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주어진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π</m:t>
                    </m:r>
                  </m:oMath>
                </a14:m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를 따를 때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얻을 수 있는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CB6E86-2659-6CCB-2EF5-D2DE1CD7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54" y="6405938"/>
                <a:ext cx="11314316" cy="630942"/>
              </a:xfrm>
              <a:prstGeom prst="rect">
                <a:avLst/>
              </a:prstGeom>
              <a:blipFill>
                <a:blip r:embed="rId6"/>
                <a:stretch>
                  <a:fillRect l="-1563" t="-10680" r="-700" b="-39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16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9A793-7C48-FA58-B5A2-43D2C681E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79A4FC-59AF-30CC-3FEE-443A44CA89F6}"/>
                  </a:ext>
                </a:extLst>
              </p:cNvPr>
              <p:cNvSpPr txBox="1"/>
              <p:nvPr/>
            </p:nvSpPr>
            <p:spPr>
              <a:xfrm>
                <a:off x="1752600" y="2934650"/>
                <a:ext cx="79531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state-value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500" i="1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v</m:t>
                    </m:r>
                    <m:r>
                      <a:rPr lang="en-US" altLang="ko-KR" sz="3500" i="1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3500" i="1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s</m:t>
                    </m:r>
                    <m:r>
                      <a:rPr lang="en-US" altLang="ko-KR" sz="3500" i="1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)</m:t>
                    </m:r>
                  </m:oMath>
                </a14:m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with policy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𝜋</m:t>
                    </m:r>
                  </m:oMath>
                </a14:m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79A4FC-59AF-30CC-3FEE-443A44CA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34650"/>
                <a:ext cx="7953139" cy="646331"/>
              </a:xfrm>
              <a:prstGeom prst="rect">
                <a:avLst/>
              </a:prstGeom>
              <a:blipFill>
                <a:blip r:embed="rId3"/>
                <a:stretch>
                  <a:fillRect l="-2301" t="-9434" b="-36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4">
            <a:extLst>
              <a:ext uri="{FF2B5EF4-FFF2-40B4-BE49-F238E27FC236}">
                <a16:creationId xmlns:a16="http://schemas.microsoft.com/office/drawing/2014/main" id="{00588548-6CD5-9376-1186-A2E2F6D1D8D3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>
                <a:solidFill>
                  <a:srgbClr val="253532"/>
                </a:solidFill>
                <a:ea typeface="210 맨발의청춘 R" panose="02020603020101020101" pitchFamily="18" charset="-127"/>
              </a:rPr>
              <a:t>1. MDP (Markov Decision Process)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3AC640-A768-167C-25D2-44D87679562B}"/>
                  </a:ext>
                </a:extLst>
              </p:cNvPr>
              <p:cNvSpPr txBox="1"/>
              <p:nvPr/>
            </p:nvSpPr>
            <p:spPr>
              <a:xfrm>
                <a:off x="1981200" y="4497169"/>
                <a:ext cx="11471602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ko-KR" altLang="en-US" sz="35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ko-KR" altLang="en-US" sz="35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𝑡</m:t>
                                  </m:r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3AC640-A768-167C-25D2-44D876795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97169"/>
                <a:ext cx="11471602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B436D-7F4E-2DE6-0A49-865891A8A957}"/>
                  </a:ext>
                </a:extLst>
              </p:cNvPr>
              <p:cNvSpPr txBox="1"/>
              <p:nvPr/>
            </p:nvSpPr>
            <p:spPr>
              <a:xfrm>
                <a:off x="3276600" y="5448300"/>
                <a:ext cx="10019859" cy="1826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∈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  <m:d>
                            <m:dPr>
                              <m:sepChr m:val="∣"/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𝑠</m:t>
                                  </m:r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,</m:t>
                                  </m:r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∈</m:t>
                                  </m:r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𝑝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3500" i="1">
                                              <a:solidFill>
                                                <a:srgbClr val="253532"/>
                                              </a:solidFill>
                                              <a:latin typeface="Cambria Math" panose="02040503050406030204" pitchFamily="18" charset="0"/>
                                              <a:ea typeface="210 맨발의청춘 L" panose="02020603020101020101" pitchFamily="18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3500" i="1">
                                              <a:solidFill>
                                                <a:srgbClr val="253532"/>
                                              </a:solidFill>
                                              <a:latin typeface="Cambria Math" panose="02040503050406030204" pitchFamily="18" charset="0"/>
                                              <a:ea typeface="210 맨발의청춘 L" panose="02020603020101020101" pitchFamily="18" charset="-127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3500" i="1">
                                              <a:solidFill>
                                                <a:srgbClr val="253532"/>
                                              </a:solidFill>
                                              <a:latin typeface="Cambria Math" panose="02040503050406030204" pitchFamily="18" charset="0"/>
                                              <a:ea typeface="210 맨발의청춘 L" panose="02020603020101020101" pitchFamily="18" charset="-127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𝑠</m:t>
                                      </m:r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𝑎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3500" i="1">
                                              <a:solidFill>
                                                <a:srgbClr val="253532"/>
                                              </a:solidFill>
                                              <a:latin typeface="Cambria Math" panose="02040503050406030204" pitchFamily="18" charset="0"/>
                                              <a:ea typeface="210 맨발의청춘 L" panose="02020603020101020101" pitchFamily="18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3500" i="1">
                                              <a:solidFill>
                                                <a:srgbClr val="253532"/>
                                              </a:solidFill>
                                              <a:latin typeface="Cambria Math" panose="02040503050406030204" pitchFamily="18" charset="0"/>
                                              <a:ea typeface="210 맨발의청춘 L" panose="02020603020101020101" pitchFamily="18" charset="-127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3500" i="1">
                                              <a:solidFill>
                                                <a:srgbClr val="253532"/>
                                              </a:solidFill>
                                              <a:latin typeface="Cambria Math" panose="02040503050406030204" pitchFamily="18" charset="0"/>
                                              <a:ea typeface="210 맨발의청춘 L" panose="02020603020101020101" pitchFamily="18" charset="-127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B436D-7F4E-2DE6-0A49-865891A8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448300"/>
                <a:ext cx="10019859" cy="18263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A06A8F-BADA-9809-F39E-98C68BB0E0A0}"/>
              </a:ext>
            </a:extLst>
          </p:cNvPr>
          <p:cNvSpPr txBox="1"/>
          <p:nvPr/>
        </p:nvSpPr>
        <p:spPr>
          <a:xfrm>
            <a:off x="3200400" y="8191500"/>
            <a:ext cx="98395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재귀적 표현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35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벨만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방정식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(Bellman Equation)</a:t>
            </a:r>
          </a:p>
        </p:txBody>
      </p:sp>
    </p:spTree>
    <p:extLst>
      <p:ext uri="{BB962C8B-B14F-4D97-AF65-F5344CB8AC3E}">
        <p14:creationId xmlns:p14="http://schemas.microsoft.com/office/powerpoint/2010/main" val="398537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9A851-EAB8-81DA-82D2-0B83D76FE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0DEC9-C118-FAEB-367E-A2DA86CF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5BE98D-FB4F-0C12-88C1-DBF35D2F4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50FD6-490B-1754-F70C-D9E469D29214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15C5F9-4D82-8628-D634-5DC690FFC9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0" b="1" dirty="0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저번 시간 어려웠죠</a:t>
            </a:r>
            <a:r>
              <a:rPr lang="en-US" altLang="ko-KR" sz="16000" b="1" dirty="0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15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4C8C-DCF5-56EE-FA8F-C3DAA1FF8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721893-08E2-50CD-D040-EF7C4A8C29FF}"/>
                  </a:ext>
                </a:extLst>
              </p:cNvPr>
              <p:cNvSpPr txBox="1"/>
              <p:nvPr/>
            </p:nvSpPr>
            <p:spPr>
              <a:xfrm>
                <a:off x="1752600" y="2420222"/>
                <a:ext cx="15020459" cy="1663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action-value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500" i="1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sz="3500" i="1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3500" i="1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3500" i="1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𝑠</m:t>
                        </m:r>
                        <m:r>
                          <a:rPr lang="en-US" altLang="ko-KR" sz="3500" i="1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,</m:t>
                        </m:r>
                        <m:r>
                          <a:rPr lang="en-US" altLang="ko-KR" sz="3500" i="1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with policy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𝜋</m:t>
                    </m:r>
                  </m:oMath>
                </a14:m>
                <a:endParaRPr lang="en-US" altLang="ko-KR" sz="36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	=&gt; state s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a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라는 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action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을 취했을 때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얻을 수 있는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return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</a:t>
                </a:r>
                <a:r>
                  <a:rPr lang="ko-KR" altLang="en-US" sz="3500" dirty="0" err="1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기댓값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721893-08E2-50CD-D040-EF7C4A8C2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20222"/>
                <a:ext cx="15020459" cy="1663917"/>
              </a:xfrm>
              <a:prstGeom prst="rect">
                <a:avLst/>
              </a:prstGeom>
              <a:blipFill>
                <a:blip r:embed="rId3"/>
                <a:stretch>
                  <a:fillRect l="-1218" r="-284" b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4">
            <a:extLst>
              <a:ext uri="{FF2B5EF4-FFF2-40B4-BE49-F238E27FC236}">
                <a16:creationId xmlns:a16="http://schemas.microsoft.com/office/drawing/2014/main" id="{24FE7506-59FB-7A81-D712-53287070B36C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>
                <a:solidFill>
                  <a:srgbClr val="253532"/>
                </a:solidFill>
                <a:ea typeface="210 맨발의청춘 R" panose="02020603020101020101" pitchFamily="18" charset="-127"/>
              </a:rPr>
              <a:t>1. MDP (Markov Decision Process)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E76EE7-78FD-1F35-B0D3-4F3ADCAF5644}"/>
                  </a:ext>
                </a:extLst>
              </p:cNvPr>
              <p:cNvSpPr txBox="1"/>
              <p:nvPr/>
            </p:nvSpPr>
            <p:spPr>
              <a:xfrm>
                <a:off x="1981200" y="5335369"/>
                <a:ext cx="1429173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ko-KR" altLang="en-US" sz="35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ko-KR" altLang="en-US" sz="35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𝑡</m:t>
                                  </m:r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𝑡</m:t>
                                  </m:r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E76EE7-78FD-1F35-B0D3-4F3ADCAF5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335369"/>
                <a:ext cx="14291733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681DF1-45AD-183C-816A-433952F0BFEF}"/>
                  </a:ext>
                </a:extLst>
              </p:cNvPr>
              <p:cNvSpPr txBox="1"/>
              <p:nvPr/>
            </p:nvSpPr>
            <p:spPr>
              <a:xfrm>
                <a:off x="3276600" y="6286500"/>
                <a:ext cx="10399257" cy="14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35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𝑟</m:t>
                      </m:r>
                      <m:d>
                        <m:d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∈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,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∈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𝜋</m:t>
                              </m:r>
                              <m:d>
                                <m:dPr>
                                  <m:sepChr m:val="∣"/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35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35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681DF1-45AD-183C-816A-433952F0B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6286500"/>
                <a:ext cx="10399257" cy="1418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854C3B5-B8AF-FD28-C70B-DF536EC1E592}"/>
              </a:ext>
            </a:extLst>
          </p:cNvPr>
          <p:cNvSpPr txBox="1"/>
          <p:nvPr/>
        </p:nvSpPr>
        <p:spPr>
          <a:xfrm>
            <a:off x="3200400" y="8191500"/>
            <a:ext cx="98395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재귀적 표현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35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벨만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방정식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(Bellman Equation)</a:t>
            </a:r>
          </a:p>
        </p:txBody>
      </p:sp>
    </p:spTree>
    <p:extLst>
      <p:ext uri="{BB962C8B-B14F-4D97-AF65-F5344CB8AC3E}">
        <p14:creationId xmlns:p14="http://schemas.microsoft.com/office/powerpoint/2010/main" val="403379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425E4-AC49-734D-8392-D9356479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7D4182-3538-C84C-973E-060AE52782C6}"/>
                  </a:ext>
                </a:extLst>
              </p:cNvPr>
              <p:cNvSpPr txBox="1"/>
              <p:nvPr/>
            </p:nvSpPr>
            <p:spPr>
              <a:xfrm>
                <a:off x="1752600" y="2341348"/>
                <a:ext cx="11431334" cy="1697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Optimal state-value 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5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∗</m:t>
                        </m:r>
                        <m:d>
                          <m:dPr>
                            <m:ctrlPr>
                              <a:rPr lang="en-US" altLang="ko-KR" sz="3500" b="0" i="1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3500" i="1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  <m:t>𝑠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R" sz="3500" b="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= </a:t>
                </a:r>
                <a:r>
                  <a:rPr lang="ko-KR" altLang="en-US" sz="3500" b="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최적의 상태 가치 함수</a:t>
                </a:r>
                <a:endParaRPr lang="en-US" altLang="ko-KR" sz="3500" b="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=&gt;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주어진 모든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policy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 대한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state-value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함수의 최댓값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7D4182-3538-C84C-973E-060AE527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341348"/>
                <a:ext cx="11431334" cy="1697388"/>
              </a:xfrm>
              <a:prstGeom prst="rect">
                <a:avLst/>
              </a:prstGeom>
              <a:blipFill>
                <a:blip r:embed="rId3"/>
                <a:stretch>
                  <a:fillRect l="-1600" r="-640" b="-12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4">
            <a:extLst>
              <a:ext uri="{FF2B5EF4-FFF2-40B4-BE49-F238E27FC236}">
                <a16:creationId xmlns:a16="http://schemas.microsoft.com/office/drawing/2014/main" id="{C81C884D-3A3B-7642-3B01-22A5B77FCA5C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>
                <a:solidFill>
                  <a:srgbClr val="253532"/>
                </a:solidFill>
                <a:ea typeface="210 맨발의청춘 R" panose="02020603020101020101" pitchFamily="18" charset="-127"/>
              </a:rPr>
              <a:t>1. MDP (Markov Decision Process)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86E5-6B3F-D2DF-C045-D0390793D9E8}"/>
                  </a:ext>
                </a:extLst>
              </p:cNvPr>
              <p:cNvSpPr txBox="1"/>
              <p:nvPr/>
            </p:nvSpPr>
            <p:spPr>
              <a:xfrm>
                <a:off x="6324600" y="4686300"/>
                <a:ext cx="378340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500" b="0" i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(</m:t>
                          </m:r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E86E5-6B3F-D2DF-C045-D0390793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686300"/>
                <a:ext cx="3783408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E37263-E7D0-8144-0BEF-55635C033793}"/>
                  </a:ext>
                </a:extLst>
              </p:cNvPr>
              <p:cNvSpPr txBox="1"/>
              <p:nvPr/>
            </p:nvSpPr>
            <p:spPr>
              <a:xfrm>
                <a:off x="1752600" y="5829300"/>
                <a:ext cx="11863376" cy="1697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Optimal action-value 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𝑞</m:t>
                        </m:r>
                      </m:e>
                      <m:sub>
                        <m: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∗</m:t>
                        </m:r>
                        <m:d>
                          <m:dPr>
                            <m:ctrlPr>
                              <a:rPr lang="en-US" altLang="ko-KR" sz="3500" b="0" i="1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3500" i="1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  <m:t>𝑠</m:t>
                            </m:r>
                            <m:r>
                              <a:rPr lang="en-US" altLang="ko-KR" sz="3500" b="0" i="1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  <m:t>,</m:t>
                            </m:r>
                            <m:r>
                              <a:rPr lang="en-US" altLang="ko-KR" sz="3500" b="0" i="1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  <m:t>𝑎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R" sz="3500" b="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= </a:t>
                </a:r>
                <a:r>
                  <a:rPr lang="ko-KR" altLang="en-US" sz="3500" b="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최적의 행동 가치 함수</a:t>
                </a:r>
                <a:endParaRPr lang="en-US" altLang="ko-KR" sz="3500" b="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=&gt;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주어진 모든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policy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 대한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action-value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함수의 최댓값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E37263-E7D0-8144-0BEF-55635C033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829300"/>
                <a:ext cx="11863376" cy="1697388"/>
              </a:xfrm>
              <a:prstGeom prst="rect">
                <a:avLst/>
              </a:prstGeom>
              <a:blipFill>
                <a:blip r:embed="rId5"/>
                <a:stretch>
                  <a:fillRect l="-1542" r="-565" b="-12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430C45-E24D-3F08-DF80-9A3E209C17BB}"/>
                  </a:ext>
                </a:extLst>
              </p:cNvPr>
              <p:cNvSpPr txBox="1"/>
              <p:nvPr/>
            </p:nvSpPr>
            <p:spPr>
              <a:xfrm>
                <a:off x="6324600" y="8174252"/>
                <a:ext cx="4669676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500" b="0" i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(</m:t>
                          </m:r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  <m:r>
                            <a:rPr lang="en-US" altLang="ko-KR" sz="35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430C45-E24D-3F08-DF80-9A3E209C1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8174252"/>
                <a:ext cx="4669676" cy="6309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40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5610-D195-F8CD-33F2-41759E1F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F5A005-EAEB-E5F2-4689-9258FCF8B941}"/>
              </a:ext>
            </a:extLst>
          </p:cNvPr>
          <p:cNvSpPr txBox="1"/>
          <p:nvPr/>
        </p:nvSpPr>
        <p:spPr>
          <a:xfrm>
            <a:off x="1752600" y="2341348"/>
            <a:ext cx="4358886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최적의 정책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(policy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D1583C1-3AB6-9932-4148-0C3495FC5AC7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>
                <a:solidFill>
                  <a:srgbClr val="253532"/>
                </a:solidFill>
                <a:ea typeface="210 맨발의청춘 R" panose="02020603020101020101" pitchFamily="18" charset="-127"/>
              </a:rPr>
              <a:t>1. MDP (Markov Decision Process)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63D224-42A7-D50E-9A07-18285C199576}"/>
                  </a:ext>
                </a:extLst>
              </p:cNvPr>
              <p:cNvSpPr txBox="1"/>
              <p:nvPr/>
            </p:nvSpPr>
            <p:spPr>
              <a:xfrm>
                <a:off x="3124200" y="4076700"/>
                <a:ext cx="7990521" cy="1293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𝜋</m:t>
                      </m:r>
                      <m:d>
                        <m:dPr>
                          <m:ctrlP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35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35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35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50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1 </m:t>
                              </m:r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   </m:t>
                              </m:r>
                              <m:r>
                                <a:rPr lang="en-US" altLang="ko-KR" sz="35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&amp; </m:t>
                              </m:r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𝑖𝑓</m:t>
                              </m:r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 </m:t>
                              </m:r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</m:t>
                              </m:r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=</m:t>
                              </m:r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𝑎𝑟𝑔𝑚𝑎𝑥</m:t>
                              </m:r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sz="3500" b="0" i="1" smtClean="0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500" b="0" i="1" smtClean="0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3500" b="0" i="1" smtClean="0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500" b="0" i="1" smtClean="0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500" b="0" i="1" smtClean="0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𝑠</m:t>
                                  </m:r>
                                  <m:r>
                                    <a:rPr lang="en-US" altLang="ko-KR" sz="3500" b="0" i="1" smtClean="0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, </m:t>
                                  </m:r>
                                  <m:r>
                                    <a:rPr lang="en-US" altLang="ko-KR" sz="3500" b="0" i="1" smtClean="0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0                                  </m:t>
                              </m:r>
                              <m:r>
                                <a:rPr lang="en-US" altLang="ko-KR" sz="35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63D224-42A7-D50E-9A07-18285C199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4076700"/>
                <a:ext cx="7990521" cy="1293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40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A40D9-2261-B237-D4CF-C38D009D8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7ECDF7-AF42-387D-C6E5-B989022FC414}"/>
              </a:ext>
            </a:extLst>
          </p:cNvPr>
          <p:cNvSpPr txBox="1"/>
          <p:nvPr/>
        </p:nvSpPr>
        <p:spPr>
          <a:xfrm>
            <a:off x="1447799" y="3418660"/>
            <a:ext cx="12045285" cy="1640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DP(Dyna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mic Programming)</a:t>
            </a:r>
          </a:p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모든 </a:t>
            </a:r>
            <a:r>
              <a:rPr lang="en-US" altLang="ko-KR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state</a:t>
            </a:r>
            <a:r>
              <a:rPr lang="ko-KR" altLang="en-US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모든 </a:t>
            </a:r>
            <a:r>
              <a:rPr lang="en-US" altLang="ko-KR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action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고려하여 계산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 </a:t>
            </a:r>
            <a:endParaRPr lang="en-US" altLang="ko-KR" sz="3500" b="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BA434D8-AA7E-F0CA-7DD3-B9CFE0D763C6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2. DP vs RL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90ABF-AB75-F074-B033-99DB786DD60F}"/>
              </a:ext>
            </a:extLst>
          </p:cNvPr>
          <p:cNvSpPr txBox="1"/>
          <p:nvPr/>
        </p:nvSpPr>
        <p:spPr>
          <a:xfrm>
            <a:off x="1447800" y="6743700"/>
            <a:ext cx="14938705" cy="2448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RL(Reinforcement Learning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어떤 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state S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</a:t>
            </a:r>
            <a:r>
              <a:rPr lang="ko-KR" altLang="en-US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실제로 선택한 </a:t>
            </a:r>
            <a:r>
              <a:rPr lang="en-US" altLang="ko-KR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action a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기반으로 계산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</a:t>
            </a:r>
            <a:endParaRPr lang="en-US" altLang="ko-KR" sz="3500" b="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=&gt;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그때 </a:t>
            </a:r>
            <a:r>
              <a:rPr lang="ko-KR" altLang="en-US" sz="35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쓰는게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l-GR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ε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-greedy 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같은 탐색 정책</a:t>
            </a:r>
            <a:endParaRPr lang="en-US" altLang="ko-KR" sz="3500" b="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057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DF7AC-9293-F155-B1D3-D6A0DEAE3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BE083F-9172-2980-2942-933E2A937F3D}"/>
              </a:ext>
            </a:extLst>
          </p:cNvPr>
          <p:cNvSpPr txBox="1"/>
          <p:nvPr/>
        </p:nvSpPr>
        <p:spPr>
          <a:xfrm>
            <a:off x="1447799" y="3418660"/>
            <a:ext cx="12045285" cy="1640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DP(Dyna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mic Programming)</a:t>
            </a:r>
          </a:p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모든 </a:t>
            </a:r>
            <a:r>
              <a:rPr lang="en-US" altLang="ko-KR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state</a:t>
            </a:r>
            <a:r>
              <a:rPr lang="ko-KR" altLang="en-US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모든 </a:t>
            </a:r>
            <a:r>
              <a:rPr lang="en-US" altLang="ko-KR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action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고려하여 계산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 </a:t>
            </a:r>
            <a:endParaRPr lang="en-US" altLang="ko-KR" sz="3500" b="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355B30-BF4F-9F8C-0C75-C14BDB801FAC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2. DP vs RL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84A39-DBA3-922E-8C73-323730066350}"/>
              </a:ext>
            </a:extLst>
          </p:cNvPr>
          <p:cNvSpPr txBox="1"/>
          <p:nvPr/>
        </p:nvSpPr>
        <p:spPr>
          <a:xfrm>
            <a:off x="1447800" y="6743700"/>
            <a:ext cx="14938705" cy="2448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RL(Reinforcement Learning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어떤 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state S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</a:t>
            </a:r>
            <a:r>
              <a:rPr lang="ko-KR" altLang="en-US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실제로 선택한 </a:t>
            </a:r>
            <a:r>
              <a:rPr lang="en-US" altLang="ko-KR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action a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기반으로 계산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</a:t>
            </a:r>
            <a:endParaRPr lang="en-US" altLang="ko-KR" sz="3500" b="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=&gt;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그때 </a:t>
            </a:r>
            <a:r>
              <a:rPr lang="ko-KR" altLang="en-US" sz="35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쓰는게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l-GR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ε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-greedy 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같은 탐색 정책</a:t>
            </a:r>
            <a:endParaRPr lang="en-US" altLang="ko-KR" sz="3500" b="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72063-8101-7D9B-D671-34F8327737F9}"/>
              </a:ext>
            </a:extLst>
          </p:cNvPr>
          <p:cNvSpPr txBox="1"/>
          <p:nvPr/>
        </p:nvSpPr>
        <p:spPr>
          <a:xfrm>
            <a:off x="11658600" y="3143741"/>
            <a:ext cx="6789038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35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계산 </a:t>
            </a:r>
            <a:r>
              <a:rPr lang="ko-KR" altLang="en-US" sz="3500" dirty="0" err="1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조오오오오오온나게</a:t>
            </a:r>
            <a:r>
              <a:rPr lang="ko-KR" altLang="en-US" sz="35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많음</a:t>
            </a:r>
            <a:r>
              <a:rPr lang="en-US" altLang="ko-KR" sz="35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!!!</a:t>
            </a:r>
            <a:endParaRPr lang="en-US" altLang="ko-KR" sz="3500" b="0" dirty="0">
              <a:solidFill>
                <a:srgbClr val="FF505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2B481C-34A2-EEA4-5B78-F70DBBB33C99}"/>
              </a:ext>
            </a:extLst>
          </p:cNvPr>
          <p:cNvSpPr/>
          <p:nvPr/>
        </p:nvSpPr>
        <p:spPr>
          <a:xfrm>
            <a:off x="914400" y="6134100"/>
            <a:ext cx="15849600" cy="3733800"/>
          </a:xfrm>
          <a:prstGeom prst="rect">
            <a:avLst/>
          </a:prstGeom>
          <a:noFill/>
          <a:ln w="76200">
            <a:solidFill>
              <a:srgbClr val="66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58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F203F-D6A2-5AFE-2478-799F6A3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1FE81F-835E-9730-A58B-0BAB0D6AF07A}"/>
              </a:ext>
            </a:extLst>
          </p:cNvPr>
          <p:cNvSpPr txBox="1"/>
          <p:nvPr/>
        </p:nvSpPr>
        <p:spPr>
          <a:xfrm>
            <a:off x="1447799" y="3418660"/>
            <a:ext cx="12045285" cy="1640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DP(Dyna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mic Programming)</a:t>
            </a:r>
          </a:p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모든 </a:t>
            </a:r>
            <a:r>
              <a:rPr lang="en-US" altLang="ko-KR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state</a:t>
            </a:r>
            <a:r>
              <a:rPr lang="ko-KR" altLang="en-US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모든 </a:t>
            </a:r>
            <a:r>
              <a:rPr lang="en-US" altLang="ko-KR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action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고려하여 계산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 </a:t>
            </a:r>
            <a:endParaRPr lang="en-US" altLang="ko-KR" sz="3500" b="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0863580-E0CE-6010-CD45-86E7A25FBAD8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2. DP vs RL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ACF57-28A8-DB45-9582-A9D6D1824AED}"/>
              </a:ext>
            </a:extLst>
          </p:cNvPr>
          <p:cNvSpPr txBox="1"/>
          <p:nvPr/>
        </p:nvSpPr>
        <p:spPr>
          <a:xfrm>
            <a:off x="1447800" y="6743700"/>
            <a:ext cx="14938705" cy="2448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RL(Reinforcement Learning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어떤 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state S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</a:t>
            </a:r>
            <a:r>
              <a:rPr lang="ko-KR" altLang="en-US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실제로 선택한 </a:t>
            </a:r>
            <a:r>
              <a:rPr lang="en-US" altLang="ko-KR" sz="3500" b="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action a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기반으로 계산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</a:t>
            </a:r>
            <a:endParaRPr lang="en-US" altLang="ko-KR" sz="3500" b="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=&gt;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그때 </a:t>
            </a:r>
            <a:r>
              <a:rPr lang="ko-KR" altLang="en-US" sz="35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쓰는게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l-GR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ε</a:t>
            </a:r>
            <a:r>
              <a:rPr lang="en-US" altLang="ko-KR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-greedy </a:t>
            </a:r>
            <a:r>
              <a:rPr lang="ko-KR" altLang="en-US" sz="3500" b="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같은 탐색 정책</a:t>
            </a:r>
            <a:endParaRPr lang="en-US" altLang="ko-KR" sz="3500" b="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C7AE3-5398-22A2-4244-164D4E1B0C11}"/>
              </a:ext>
            </a:extLst>
          </p:cNvPr>
          <p:cNvSpPr txBox="1"/>
          <p:nvPr/>
        </p:nvSpPr>
        <p:spPr>
          <a:xfrm>
            <a:off x="11658600" y="3143741"/>
            <a:ext cx="6789038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35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계산 </a:t>
            </a:r>
            <a:r>
              <a:rPr lang="ko-KR" altLang="en-US" sz="3500" dirty="0" err="1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조오오오오오온나게</a:t>
            </a:r>
            <a:r>
              <a:rPr lang="ko-KR" altLang="en-US" sz="35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많음</a:t>
            </a:r>
            <a:r>
              <a:rPr lang="en-US" altLang="ko-KR" sz="35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!!!</a:t>
            </a:r>
            <a:endParaRPr lang="en-US" altLang="ko-KR" sz="3500" b="0" dirty="0">
              <a:solidFill>
                <a:srgbClr val="FF505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16412D-71B0-B620-60EE-F4F4255B9B77}"/>
              </a:ext>
            </a:extLst>
          </p:cNvPr>
          <p:cNvSpPr/>
          <p:nvPr/>
        </p:nvSpPr>
        <p:spPr>
          <a:xfrm>
            <a:off x="914400" y="6134100"/>
            <a:ext cx="15849600" cy="3733800"/>
          </a:xfrm>
          <a:prstGeom prst="rect">
            <a:avLst/>
          </a:prstGeom>
          <a:noFill/>
          <a:ln w="76200">
            <a:solidFill>
              <a:srgbClr val="66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92065-8C2D-D936-C5C2-A5959164E6E3}"/>
              </a:ext>
            </a:extLst>
          </p:cNvPr>
          <p:cNvSpPr txBox="1"/>
          <p:nvPr/>
        </p:nvSpPr>
        <p:spPr>
          <a:xfrm>
            <a:off x="8534400" y="5143500"/>
            <a:ext cx="9022022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idea: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실제로 겪은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return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value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측정</a:t>
            </a:r>
            <a:endParaRPr lang="en-US" altLang="ko-KR" sz="3500" b="0" dirty="0">
              <a:solidFill>
                <a:srgbClr val="6699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525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6B766-4317-3B65-F744-F309DC8F0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CF04C9E7-46F9-6D22-F4F8-69AF1A398A1E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3. </a:t>
            </a:r>
            <a:r>
              <a:rPr lang="ko-KR" altLang="en-US" sz="7000" kern="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몬테</a:t>
            </a:r>
            <a:r>
              <a:rPr lang="ko-KR" alt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카를로 근사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FFDF37-F998-224A-0F48-D70489797F39}"/>
                  </a:ext>
                </a:extLst>
              </p:cNvPr>
              <p:cNvSpPr txBox="1"/>
              <p:nvPr/>
            </p:nvSpPr>
            <p:spPr>
              <a:xfrm>
                <a:off x="830950" y="5187253"/>
                <a:ext cx="9083319" cy="1771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+2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FFDF37-F998-224A-0F48-D70489797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50" y="5187253"/>
                <a:ext cx="9083319" cy="1771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C337B3-0534-5A32-EFDD-A39834CE92E4}"/>
                  </a:ext>
                </a:extLst>
              </p:cNvPr>
              <p:cNvSpPr txBox="1"/>
              <p:nvPr/>
            </p:nvSpPr>
            <p:spPr>
              <a:xfrm>
                <a:off x="588465" y="4488701"/>
                <a:ext cx="987308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lang="en-US" altLang="ko-KR" sz="35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t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시간 이후 얻을 수 있는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합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C337B3-0534-5A32-EFDD-A39834CE9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65" y="4488701"/>
                <a:ext cx="9873087" cy="630942"/>
              </a:xfrm>
              <a:prstGeom prst="rect">
                <a:avLst/>
              </a:prstGeom>
              <a:blipFill>
                <a:blip r:embed="rId4"/>
                <a:stretch>
                  <a:fillRect l="-1853" t="-10577" r="-926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DDFED88-FE16-15B8-01FB-EB81BA79A82E}"/>
              </a:ext>
            </a:extLst>
          </p:cNvPr>
          <p:cNvSpPr txBox="1"/>
          <p:nvPr/>
        </p:nvSpPr>
        <p:spPr>
          <a:xfrm>
            <a:off x="762000" y="2441914"/>
            <a:ext cx="9022022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idea: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실제로 겪은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return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value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측정</a:t>
            </a:r>
            <a:endParaRPr lang="en-US" altLang="ko-KR" sz="3500" b="0" dirty="0">
              <a:solidFill>
                <a:srgbClr val="6699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A2B7C-3B95-8022-15F8-DE9FAA73916E}"/>
                  </a:ext>
                </a:extLst>
              </p:cNvPr>
              <p:cNvSpPr txBox="1"/>
              <p:nvPr/>
            </p:nvSpPr>
            <p:spPr>
              <a:xfrm>
                <a:off x="2438400" y="7962900"/>
                <a:ext cx="452784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이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</m:sub>
                    </m:sSub>
                    <m:r>
                      <a:rPr lang="ko-KR" altLang="en-US" sz="3500" i="1">
                        <a:solidFill>
                          <a:srgbClr val="FF7C80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를</m:t>
                    </m:r>
                  </m:oMath>
                </a14:m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기반으로 학습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!!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A2B7C-3B95-8022-15F8-DE9FAA739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7962900"/>
                <a:ext cx="4527843" cy="630942"/>
              </a:xfrm>
              <a:prstGeom prst="rect">
                <a:avLst/>
              </a:prstGeom>
              <a:blipFill>
                <a:blip r:embed="rId5"/>
                <a:stretch>
                  <a:fillRect l="-3903" t="-10577" r="-2961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BDE2BBD1-5A54-38CF-753E-70F1A95A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122" y="1257300"/>
            <a:ext cx="6248400" cy="738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14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D7831-F7CE-FB84-AA90-4A904E25E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40AFB299-E339-4F33-8E2C-BA09B0B14418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3. </a:t>
            </a:r>
            <a:r>
              <a:rPr lang="ko-KR" altLang="en-US" sz="7000" kern="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몬테</a:t>
            </a:r>
            <a:r>
              <a:rPr lang="ko-KR" alt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카를로 근사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0A8BC0-0691-07F8-D200-D871133F2378}"/>
                  </a:ext>
                </a:extLst>
              </p:cNvPr>
              <p:cNvSpPr txBox="1"/>
              <p:nvPr/>
            </p:nvSpPr>
            <p:spPr>
              <a:xfrm>
                <a:off x="830950" y="5187253"/>
                <a:ext cx="9083319" cy="1771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+2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0A8BC0-0691-07F8-D200-D871133F2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50" y="5187253"/>
                <a:ext cx="9083319" cy="1771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94502F-77FD-1775-8D0C-2DA717F7CE88}"/>
                  </a:ext>
                </a:extLst>
              </p:cNvPr>
              <p:cNvSpPr txBox="1"/>
              <p:nvPr/>
            </p:nvSpPr>
            <p:spPr>
              <a:xfrm>
                <a:off x="588465" y="4488701"/>
                <a:ext cx="987308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lang="en-US" altLang="ko-KR" sz="35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t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시간 이후 얻을 수 있는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합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94502F-77FD-1775-8D0C-2DA717F7C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65" y="4488701"/>
                <a:ext cx="9873087" cy="630942"/>
              </a:xfrm>
              <a:prstGeom prst="rect">
                <a:avLst/>
              </a:prstGeom>
              <a:blipFill>
                <a:blip r:embed="rId4"/>
                <a:stretch>
                  <a:fillRect l="-1853" t="-10577" r="-926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40D5104-B0D2-F7BB-BFEE-198AF4C070F4}"/>
              </a:ext>
            </a:extLst>
          </p:cNvPr>
          <p:cNvSpPr txBox="1"/>
          <p:nvPr/>
        </p:nvSpPr>
        <p:spPr>
          <a:xfrm>
            <a:off x="762000" y="2441914"/>
            <a:ext cx="9022022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idea: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실제로 겪은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return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value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측정</a:t>
            </a:r>
            <a:endParaRPr lang="en-US" altLang="ko-KR" sz="3500" b="0" dirty="0">
              <a:solidFill>
                <a:srgbClr val="6699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CE8CF5-940C-8F48-E32A-D655C5C3175B}"/>
                  </a:ext>
                </a:extLst>
              </p:cNvPr>
              <p:cNvSpPr txBox="1"/>
              <p:nvPr/>
            </p:nvSpPr>
            <p:spPr>
              <a:xfrm>
                <a:off x="2438400" y="7962900"/>
                <a:ext cx="452784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이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</m:sub>
                    </m:sSub>
                    <m:r>
                      <a:rPr lang="ko-KR" altLang="en-US" sz="3500" i="1">
                        <a:solidFill>
                          <a:srgbClr val="FF7C80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를</m:t>
                    </m:r>
                  </m:oMath>
                </a14:m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기반으로 학습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!!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CE8CF5-940C-8F48-E32A-D655C5C31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7962900"/>
                <a:ext cx="4527843" cy="630942"/>
              </a:xfrm>
              <a:prstGeom prst="rect">
                <a:avLst/>
              </a:prstGeom>
              <a:blipFill>
                <a:blip r:embed="rId5"/>
                <a:stretch>
                  <a:fillRect l="-3903" t="-10577" r="-2961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89A7ED54-5B27-3DEE-00ED-6BAAEC99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26" y="7079978"/>
            <a:ext cx="8334769" cy="239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84CAE53-BB65-7B74-B075-7200AE41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122" y="1257300"/>
            <a:ext cx="6248400" cy="738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10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52A0C-114F-4C7E-D91F-A4DC44DA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3C52681D-8EEA-386E-3D47-8BA70F394A0A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3. </a:t>
            </a:r>
            <a:r>
              <a:rPr lang="ko-KR" altLang="en-US" sz="7000" kern="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몬테</a:t>
            </a:r>
            <a:r>
              <a:rPr lang="ko-KR" alt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카를로 근사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79CAB9-232C-3870-18D4-A1B568322706}"/>
                  </a:ext>
                </a:extLst>
              </p:cNvPr>
              <p:cNvSpPr txBox="1"/>
              <p:nvPr/>
            </p:nvSpPr>
            <p:spPr>
              <a:xfrm>
                <a:off x="830950" y="5187253"/>
                <a:ext cx="9083319" cy="1771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+2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79CAB9-232C-3870-18D4-A1B568322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50" y="5187253"/>
                <a:ext cx="9083319" cy="1771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BB458E-9188-231E-1669-EF22A73D33AD}"/>
                  </a:ext>
                </a:extLst>
              </p:cNvPr>
              <p:cNvSpPr txBox="1"/>
              <p:nvPr/>
            </p:nvSpPr>
            <p:spPr>
              <a:xfrm>
                <a:off x="588465" y="4488701"/>
                <a:ext cx="987308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lang="en-US" altLang="ko-KR" sz="35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t 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시간 이후 얻을 수 있는 </a:t>
                </a:r>
                <a:r>
                  <a:rPr lang="en-US" altLang="ko-KR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35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합</a:t>
                </a:r>
                <a:endParaRPr lang="en-US" altLang="ko-KR" sz="35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BB458E-9188-231E-1669-EF22A73D3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65" y="4488701"/>
                <a:ext cx="9873087" cy="630942"/>
              </a:xfrm>
              <a:prstGeom prst="rect">
                <a:avLst/>
              </a:prstGeom>
              <a:blipFill>
                <a:blip r:embed="rId4"/>
                <a:stretch>
                  <a:fillRect l="-1853" t="-10577" r="-926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9822C44-C18C-AF83-DE29-CBA57881F25B}"/>
              </a:ext>
            </a:extLst>
          </p:cNvPr>
          <p:cNvSpPr txBox="1"/>
          <p:nvPr/>
        </p:nvSpPr>
        <p:spPr>
          <a:xfrm>
            <a:off x="762000" y="2441914"/>
            <a:ext cx="9022022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idea: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실제로 겪은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return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value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측정</a:t>
            </a:r>
            <a:endParaRPr lang="en-US" altLang="ko-KR" sz="3500" b="0" dirty="0">
              <a:solidFill>
                <a:srgbClr val="6699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AB28CA-226F-44A6-0658-5D27F398D10D}"/>
                  </a:ext>
                </a:extLst>
              </p:cNvPr>
              <p:cNvSpPr txBox="1"/>
              <p:nvPr/>
            </p:nvSpPr>
            <p:spPr>
              <a:xfrm>
                <a:off x="2438400" y="7962900"/>
                <a:ext cx="4527843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이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lang="en-US" altLang="ko-KR" sz="3500" b="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</m:sub>
                    </m:sSub>
                    <m:r>
                      <a:rPr lang="ko-KR" altLang="en-US" sz="3500" i="1">
                        <a:solidFill>
                          <a:srgbClr val="FF7C80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를</m:t>
                    </m:r>
                  </m:oMath>
                </a14:m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r>
                  <a:rPr lang="ko-KR" altLang="en-US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기반으로 학습</a:t>
                </a:r>
                <a:r>
                  <a:rPr lang="en-US" altLang="ko-KR" sz="3500" dirty="0">
                    <a:solidFill>
                      <a:srgbClr val="FF7C80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!!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AB28CA-226F-44A6-0658-5D27F398D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7962900"/>
                <a:ext cx="4527843" cy="630942"/>
              </a:xfrm>
              <a:prstGeom prst="rect">
                <a:avLst/>
              </a:prstGeom>
              <a:blipFill>
                <a:blip r:embed="rId5"/>
                <a:stretch>
                  <a:fillRect l="-3903" t="-10577" r="-2961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>
            <a:extLst>
              <a:ext uri="{FF2B5EF4-FFF2-40B4-BE49-F238E27FC236}">
                <a16:creationId xmlns:a16="http://schemas.microsoft.com/office/drawing/2014/main" id="{7CDEB093-6D1D-7E48-95EA-15E79B9F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122" y="1257300"/>
            <a:ext cx="6248400" cy="738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3F6A3774-7374-9415-19E1-1F5AF500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26" y="7079978"/>
            <a:ext cx="8334769" cy="239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FA08A-9410-771C-84A0-FFFF3486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B2AD382A-A8E5-30FF-5A57-9FF0CA053060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3. </a:t>
            </a:r>
            <a:r>
              <a:rPr lang="ko-KR" altLang="en-US" sz="7000" kern="0" spc="-95" dirty="0" err="1">
                <a:solidFill>
                  <a:srgbClr val="253532"/>
                </a:solidFill>
                <a:ea typeface="210 맨발의청춘 R" panose="02020603020101020101" pitchFamily="18" charset="-127"/>
              </a:rPr>
              <a:t>몬테</a:t>
            </a:r>
            <a:r>
              <a:rPr lang="ko-KR" alt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카를로 근사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018C0-9935-8F73-339A-3FEA67BA379B}"/>
              </a:ext>
            </a:extLst>
          </p:cNvPr>
          <p:cNvSpPr txBox="1"/>
          <p:nvPr/>
        </p:nvSpPr>
        <p:spPr>
          <a:xfrm>
            <a:off x="1030334" y="4229100"/>
            <a:ext cx="8741496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1: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너무 늦음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에피소드가 끝나야 업데이트 가능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2: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분산이 큼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먼 미래 보상까지 전부 더함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(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 번의 운에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value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크게 흔들림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lvl="0"/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3: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지속 환경에 부적합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끝이 없는 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task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에서는 애매함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F0380-A061-6FFE-2467-C2D214823444}"/>
              </a:ext>
            </a:extLst>
          </p:cNvPr>
          <p:cNvSpPr txBox="1"/>
          <p:nvPr/>
        </p:nvSpPr>
        <p:spPr>
          <a:xfrm>
            <a:off x="762000" y="2441914"/>
            <a:ext cx="9022022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idea: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실제로 겪은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return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</a:t>
            </a:r>
            <a:r>
              <a:rPr lang="en-US" altLang="ko-KR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value </a:t>
            </a:r>
            <a:r>
              <a:rPr lang="ko-KR" altLang="en-US" sz="3500" dirty="0">
                <a:solidFill>
                  <a:srgbClr val="669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측정</a:t>
            </a:r>
            <a:endParaRPr lang="en-US" altLang="ko-KR" sz="3500" b="0" dirty="0">
              <a:solidFill>
                <a:srgbClr val="6699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AFD17C99-B40F-64DC-2CC2-310FF18A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122" y="1257300"/>
            <a:ext cx="6248400" cy="738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83AD6-F7E7-7B75-1525-C5E4D857B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79F56-787C-CB73-6F5D-625480CF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42DD42-7E8E-4A4C-E2BB-B04798FD4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4A018-8E2A-EABC-1306-E81CD0F5E70A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DA3426-4D83-B246-6039-D055D6623D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0" b="1" dirty="0" err="1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ㅇㅈ합니다</a:t>
            </a:r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08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9E271-A301-B0C2-A70E-391B67EB7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4BEEEB46-498D-0659-2518-DDF081700617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시간차 학습 </a:t>
            </a:r>
            <a:r>
              <a:rPr lang="en-US" altLang="ko-KR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(</a:t>
            </a:r>
            <a:r>
              <a:rPr lang="en-US" altLang="ko-KR" sz="7200" dirty="0"/>
              <a:t>Temporal Difference)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C9D3B-4CA4-DA44-07E0-6E03487B6D4B}"/>
              </a:ext>
            </a:extLst>
          </p:cNvPr>
          <p:cNvSpPr txBox="1"/>
          <p:nvPr/>
        </p:nvSpPr>
        <p:spPr>
          <a:xfrm>
            <a:off x="2133600" y="3009900"/>
            <a:ext cx="61911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탐색 중 </a:t>
            </a:r>
            <a:r>
              <a:rPr lang="ko-KR" altLang="en-US" sz="35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업데이트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진행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85B3026-3A52-B3CD-ECBA-D5316FEB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9" y="5491817"/>
            <a:ext cx="765651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E827AA-8504-320D-10FE-056AE1F1AE6D}"/>
              </a:ext>
            </a:extLst>
          </p:cNvPr>
          <p:cNvSpPr txBox="1"/>
          <p:nvPr/>
        </p:nvSpPr>
        <p:spPr>
          <a:xfrm>
            <a:off x="690824" y="4591138"/>
            <a:ext cx="71352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5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몬테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카를로 근사의 가치함수 업데이트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6BE523E-BDBF-51E7-2341-FB793E28B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879242"/>
            <a:ext cx="5693484" cy="90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EF636A-A2F4-D735-B0AB-3A6E43A803E1}"/>
              </a:ext>
            </a:extLst>
          </p:cNvPr>
          <p:cNvSpPr txBox="1"/>
          <p:nvPr/>
        </p:nvSpPr>
        <p:spPr>
          <a:xfrm>
            <a:off x="3657600" y="6971615"/>
            <a:ext cx="5164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B591E-EB0B-1B49-3D71-3EADB2F37021}"/>
              </a:ext>
            </a:extLst>
          </p:cNvPr>
          <p:cNvSpPr txBox="1"/>
          <p:nvPr/>
        </p:nvSpPr>
        <p:spPr>
          <a:xfrm>
            <a:off x="690824" y="9105900"/>
            <a:ext cx="57326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target=r+</a:t>
            </a:r>
            <a:r>
              <a:rPr lang="el-GR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γ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(next value)</a:t>
            </a:r>
          </a:p>
        </p:txBody>
      </p:sp>
    </p:spTree>
    <p:extLst>
      <p:ext uri="{BB962C8B-B14F-4D97-AF65-F5344CB8AC3E}">
        <p14:creationId xmlns:p14="http://schemas.microsoft.com/office/powerpoint/2010/main" val="312741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0EB38-8491-135A-FA57-41F27303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D1FE192C-1BBF-16A9-6869-377D9B153CB2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시간차 학습 </a:t>
            </a:r>
            <a:r>
              <a:rPr lang="en-US" altLang="ko-KR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(</a:t>
            </a:r>
            <a:r>
              <a:rPr lang="en-US" altLang="ko-KR" sz="7200" dirty="0"/>
              <a:t>Temporal Difference)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BE391-409C-E223-1E9D-F39F1E9D6B96}"/>
              </a:ext>
            </a:extLst>
          </p:cNvPr>
          <p:cNvSpPr txBox="1"/>
          <p:nvPr/>
        </p:nvSpPr>
        <p:spPr>
          <a:xfrm>
            <a:off x="2133600" y="3009900"/>
            <a:ext cx="61911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탐색 중 </a:t>
            </a:r>
            <a:r>
              <a:rPr lang="ko-KR" altLang="en-US" sz="35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업데이트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진행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7A5A3C4-36E0-2F89-03D4-C03818A1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9" y="5491817"/>
            <a:ext cx="765651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7A62702-03C8-22BE-A3A7-F905593B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334" y="6971615"/>
            <a:ext cx="9407538" cy="11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612DB6-6F65-20C2-E3AE-39C5EBDBD91F}"/>
              </a:ext>
            </a:extLst>
          </p:cNvPr>
          <p:cNvSpPr txBox="1"/>
          <p:nvPr/>
        </p:nvSpPr>
        <p:spPr>
          <a:xfrm>
            <a:off x="690824" y="4591138"/>
            <a:ext cx="71352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5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몬테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카를로 근사의 가치함수 업데이트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8DDC2-434D-7BCD-99A8-6961552CA9DF}"/>
              </a:ext>
            </a:extLst>
          </p:cNvPr>
          <p:cNvSpPr txBox="1"/>
          <p:nvPr/>
        </p:nvSpPr>
        <p:spPr>
          <a:xfrm>
            <a:off x="9886228" y="5851475"/>
            <a:ext cx="62055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시간차 학습의 가치함수 업데이트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0AFC895-6E43-08F1-02F4-C749E07D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879242"/>
            <a:ext cx="5693484" cy="90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0C62EF-753B-41D4-1450-8F2F5485D488}"/>
              </a:ext>
            </a:extLst>
          </p:cNvPr>
          <p:cNvSpPr txBox="1"/>
          <p:nvPr/>
        </p:nvSpPr>
        <p:spPr>
          <a:xfrm>
            <a:off x="7406786" y="7353300"/>
            <a:ext cx="7344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1DE73-F5D1-2E8A-C508-0EA5A5A06D70}"/>
              </a:ext>
            </a:extLst>
          </p:cNvPr>
          <p:cNvSpPr txBox="1"/>
          <p:nvPr/>
        </p:nvSpPr>
        <p:spPr>
          <a:xfrm>
            <a:off x="3657600" y="6971615"/>
            <a:ext cx="5164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15754-772C-843C-F954-C5BC18D71685}"/>
              </a:ext>
            </a:extLst>
          </p:cNvPr>
          <p:cNvSpPr txBox="1"/>
          <p:nvPr/>
        </p:nvSpPr>
        <p:spPr>
          <a:xfrm>
            <a:off x="10123951" y="8711178"/>
            <a:ext cx="63963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update=old+α(target−old)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5C747-8F99-A563-3E69-5465399A2D3F}"/>
              </a:ext>
            </a:extLst>
          </p:cNvPr>
          <p:cNvSpPr txBox="1"/>
          <p:nvPr/>
        </p:nvSpPr>
        <p:spPr>
          <a:xfrm>
            <a:off x="690824" y="9105900"/>
            <a:ext cx="57326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target=r+</a:t>
            </a:r>
            <a:r>
              <a:rPr lang="el-GR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γ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(next value)</a:t>
            </a:r>
          </a:p>
        </p:txBody>
      </p:sp>
    </p:spTree>
    <p:extLst>
      <p:ext uri="{BB962C8B-B14F-4D97-AF65-F5344CB8AC3E}">
        <p14:creationId xmlns:p14="http://schemas.microsoft.com/office/powerpoint/2010/main" val="215007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71D36-9264-E20E-ECC0-21DBD4689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97AB151A-C25B-46EF-17F9-88202E4EFCA9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시간차 학습 </a:t>
            </a:r>
            <a:r>
              <a:rPr lang="en-US" altLang="ko-KR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(</a:t>
            </a:r>
            <a:r>
              <a:rPr lang="en-US" altLang="ko-KR" sz="7200" dirty="0"/>
              <a:t>Temporal Difference)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9BA4D-052A-BF20-333E-FEC7898C03AE}"/>
              </a:ext>
            </a:extLst>
          </p:cNvPr>
          <p:cNvSpPr txBox="1"/>
          <p:nvPr/>
        </p:nvSpPr>
        <p:spPr>
          <a:xfrm>
            <a:off x="2133600" y="3009900"/>
            <a:ext cx="61911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탐색 중 </a:t>
            </a:r>
            <a:r>
              <a:rPr lang="ko-KR" altLang="en-US" sz="35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업데이트 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진행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8A27EB7-B516-E086-C4B3-D57183FF5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9" y="5491817"/>
            <a:ext cx="765651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7E34001-5454-0039-6F86-03611FEDB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334" y="6971615"/>
            <a:ext cx="9407538" cy="11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21014-8CC1-A704-12D3-1D7B4937A48D}"/>
              </a:ext>
            </a:extLst>
          </p:cNvPr>
          <p:cNvSpPr txBox="1"/>
          <p:nvPr/>
        </p:nvSpPr>
        <p:spPr>
          <a:xfrm>
            <a:off x="690824" y="4591138"/>
            <a:ext cx="71352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5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몬테</a:t>
            </a:r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카를로 근사의 가치함수 업데이트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E9584-FFEC-D423-526F-15FA00594CD3}"/>
              </a:ext>
            </a:extLst>
          </p:cNvPr>
          <p:cNvSpPr txBox="1"/>
          <p:nvPr/>
        </p:nvSpPr>
        <p:spPr>
          <a:xfrm>
            <a:off x="9886228" y="5851475"/>
            <a:ext cx="62055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시간차 학습의 가치함수 업데이트</a:t>
            </a:r>
            <a:endParaRPr lang="en-US" altLang="ko-KR" sz="3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7277F708-663E-0FFC-5393-442D3DF44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879242"/>
            <a:ext cx="5693484" cy="90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CC276A-40AB-C891-FA3B-35BCBAD37347}"/>
              </a:ext>
            </a:extLst>
          </p:cNvPr>
          <p:cNvSpPr txBox="1"/>
          <p:nvPr/>
        </p:nvSpPr>
        <p:spPr>
          <a:xfrm>
            <a:off x="7406786" y="7353300"/>
            <a:ext cx="7344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1068A-2509-76F0-7D31-5A82759C18B7}"/>
              </a:ext>
            </a:extLst>
          </p:cNvPr>
          <p:cNvSpPr txBox="1"/>
          <p:nvPr/>
        </p:nvSpPr>
        <p:spPr>
          <a:xfrm>
            <a:off x="3657600" y="6971615"/>
            <a:ext cx="5164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29982-A71D-8DBA-C43A-010CF233C53C}"/>
              </a:ext>
            </a:extLst>
          </p:cNvPr>
          <p:cNvSpPr txBox="1"/>
          <p:nvPr/>
        </p:nvSpPr>
        <p:spPr>
          <a:xfrm>
            <a:off x="10123951" y="8711178"/>
            <a:ext cx="63963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update=old+α(target−old)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01B0D-10B8-9AB3-4B55-EC823BAD0D44}"/>
              </a:ext>
            </a:extLst>
          </p:cNvPr>
          <p:cNvSpPr txBox="1"/>
          <p:nvPr/>
        </p:nvSpPr>
        <p:spPr>
          <a:xfrm>
            <a:off x="690824" y="9105900"/>
            <a:ext cx="57326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target=r+</a:t>
            </a:r>
            <a:r>
              <a:rPr lang="el-GR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γ</a:t>
            </a:r>
            <a:r>
              <a:rPr lang="en-US" altLang="ko-KR" sz="35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(next value)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894C43-E348-0C98-43DA-ABDEADDF0D19}"/>
              </a:ext>
            </a:extLst>
          </p:cNvPr>
          <p:cNvSpPr/>
          <p:nvPr/>
        </p:nvSpPr>
        <p:spPr>
          <a:xfrm>
            <a:off x="4267200" y="7566647"/>
            <a:ext cx="2465652" cy="1682501"/>
          </a:xfrm>
          <a:prstGeom prst="ellipse">
            <a:avLst/>
          </a:prstGeom>
          <a:noFill/>
          <a:ln w="76200"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BAA9D90-3018-BB95-4DBB-6CCF75CD02B3}"/>
              </a:ext>
            </a:extLst>
          </p:cNvPr>
          <p:cNvSpPr/>
          <p:nvPr/>
        </p:nvSpPr>
        <p:spPr>
          <a:xfrm>
            <a:off x="13971852" y="6650890"/>
            <a:ext cx="2465652" cy="1682501"/>
          </a:xfrm>
          <a:prstGeom prst="ellipse">
            <a:avLst/>
          </a:prstGeom>
          <a:noFill/>
          <a:ln w="76200"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73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7960C-A70A-3870-E3F0-A79B9CF65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3E5F24E-E0E5-E144-0F80-70677BF640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l-GR" altLang="ko-KR" sz="7200" dirty="0"/>
              <a:t>ε-</a:t>
            </a:r>
            <a:r>
              <a:rPr lang="en-US" altLang="ko-KR" sz="7200" dirty="0"/>
              <a:t>greedy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0A38A-0D12-B7BE-1D48-C2BE03BD140A}"/>
              </a:ext>
            </a:extLst>
          </p:cNvPr>
          <p:cNvSpPr txBox="1"/>
          <p:nvPr/>
        </p:nvSpPr>
        <p:spPr>
          <a:xfrm>
            <a:off x="1676400" y="2320662"/>
            <a:ext cx="141275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greedy algorithm: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 상황에서 제일 좋아 보이는 선택지를 선택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122" name="Picture 2" descr="What is Greedy Algorithm: Example, Applications and More | Simplilearn">
            <a:extLst>
              <a:ext uri="{FF2B5EF4-FFF2-40B4-BE49-F238E27FC236}">
                <a16:creationId xmlns:a16="http://schemas.microsoft.com/office/drawing/2014/main" id="{D9AE8B3D-2069-F242-703F-749304E6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24300"/>
            <a:ext cx="10579894" cy="530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52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DD42-EA9C-7F0E-F2BB-AFB5A824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63C0D7C-3346-5616-0A9F-502BF114E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l-GR" altLang="ko-KR" sz="7200" dirty="0"/>
              <a:t>ε-</a:t>
            </a:r>
            <a:r>
              <a:rPr lang="en-US" altLang="ko-KR" sz="7200" dirty="0"/>
              <a:t>greedy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E2814-46A5-FA54-301A-5B956E93B125}"/>
              </a:ext>
            </a:extLst>
          </p:cNvPr>
          <p:cNvSpPr txBox="1"/>
          <p:nvPr/>
        </p:nvSpPr>
        <p:spPr>
          <a:xfrm>
            <a:off x="1676400" y="2320662"/>
            <a:ext cx="141275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greedy algorithm: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 상황에서 제일 좋아 보이는 선택지를 선택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1F6465-1F19-EEA8-C0B2-6D4CD5B52C4C}"/>
              </a:ext>
            </a:extLst>
          </p:cNvPr>
          <p:cNvSpPr txBox="1"/>
          <p:nvPr/>
        </p:nvSpPr>
        <p:spPr>
          <a:xfrm>
            <a:off x="4157848" y="4175825"/>
            <a:ext cx="916468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새로운 곳을 안 가니까 </a:t>
            </a:r>
            <a:r>
              <a:rPr lang="ko-KR" altLang="en-US" sz="40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학습이 안됨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ㅠㅠ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C32B6-DF51-FA99-51C6-965A54628E5A}"/>
              </a:ext>
            </a:extLst>
          </p:cNvPr>
          <p:cNvSpPr txBox="1"/>
          <p:nvPr/>
        </p:nvSpPr>
        <p:spPr>
          <a:xfrm>
            <a:off x="4157848" y="5829300"/>
            <a:ext cx="705193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확률 </a:t>
            </a:r>
            <a:r>
              <a:rPr lang="el-GR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ε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random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   1-</a:t>
            </a:r>
            <a:r>
              <a:rPr lang="el-GR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ε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최선의 선택지 선택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093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C4E00-23F1-5AEF-B505-EC315E6EE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E9851F08-6D2E-8BFB-AFC6-971E9E3F07F0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5. </a:t>
            </a:r>
            <a:r>
              <a:rPr lang="en-US" altLang="ko-KR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SARSA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621AD-41EF-52CE-156B-8BFB16EE34FC}"/>
              </a:ext>
            </a:extLst>
          </p:cNvPr>
          <p:cNvSpPr txBox="1"/>
          <p:nvPr/>
        </p:nvSpPr>
        <p:spPr>
          <a:xfrm>
            <a:off x="2286000" y="2555390"/>
            <a:ext cx="1084463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지금 행동의 가치를 </a:t>
            </a:r>
            <a:r>
              <a:rPr lang="ko-KR" altLang="en-US" sz="40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나의 다음 행동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포함하여 평가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0ABF2E-E87F-EFDE-882A-6E64D6428B35}"/>
              </a:ext>
            </a:extLst>
          </p:cNvPr>
          <p:cNvSpPr txBox="1"/>
          <p:nvPr/>
        </p:nvSpPr>
        <p:spPr>
          <a:xfrm>
            <a:off x="5105400" y="5676900"/>
            <a:ext cx="52373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a’: a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직후 다음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21BDD-204F-189B-4B71-4FECBD96B99F}"/>
              </a:ext>
            </a:extLst>
          </p:cNvPr>
          <p:cNvSpPr txBox="1"/>
          <p:nvPr/>
        </p:nvSpPr>
        <p:spPr>
          <a:xfrm>
            <a:off x="2057400" y="7353300"/>
            <a:ext cx="961192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행동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 모두 같은 정책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 </a:t>
            </a:r>
            <a:r>
              <a:rPr lang="en-US" altLang="ko-KR" sz="40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on-policy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B651D7-206A-34B1-0ED4-88FF789D4466}"/>
                  </a:ext>
                </a:extLst>
              </p:cNvPr>
              <p:cNvSpPr txBox="1"/>
              <p:nvPr/>
            </p:nvSpPr>
            <p:spPr>
              <a:xfrm>
                <a:off x="2667000" y="4102268"/>
                <a:ext cx="11887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←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𝑟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−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,</m:t>
                              </m:r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B651D7-206A-34B1-0ED4-88FF789D4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102268"/>
                <a:ext cx="1188720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69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C9605-071A-AD44-1F84-366772EA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44DC50AB-16DC-B297-38F1-41CD5AC7EBF1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5. </a:t>
            </a:r>
            <a:r>
              <a:rPr lang="en-US" altLang="ko-KR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SARSA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9EE70-8D9F-1669-64AE-3701650BEA6D}"/>
              </a:ext>
            </a:extLst>
          </p:cNvPr>
          <p:cNvSpPr txBox="1"/>
          <p:nvPr/>
        </p:nvSpPr>
        <p:spPr>
          <a:xfrm>
            <a:off x="2209800" y="5905500"/>
            <a:ext cx="12754389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el-GR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ε)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인한 위험한 행동까지 반영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보수적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안정적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=&gt; slippery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FrozenLake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안전한 경로 선호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A5C58-7890-5229-C312-A5E3EDFC2EC7}"/>
              </a:ext>
            </a:extLst>
          </p:cNvPr>
          <p:cNvSpPr txBox="1"/>
          <p:nvPr/>
        </p:nvSpPr>
        <p:spPr>
          <a:xfrm>
            <a:off x="2286000" y="2555390"/>
            <a:ext cx="1084463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지금 행동의 가치를 </a:t>
            </a:r>
            <a:r>
              <a:rPr lang="ko-KR" altLang="en-US" sz="40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나의 다음 행동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포함하여 평가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C20BC-350F-1545-92B6-49CE38EB6C65}"/>
                  </a:ext>
                </a:extLst>
              </p:cNvPr>
              <p:cNvSpPr txBox="1"/>
              <p:nvPr/>
            </p:nvSpPr>
            <p:spPr>
              <a:xfrm>
                <a:off x="2667000" y="4102268"/>
                <a:ext cx="11887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←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𝑟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−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,</m:t>
                              </m:r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C20BC-350F-1545-92B6-49CE38EB6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102268"/>
                <a:ext cx="1188720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589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0FC1-DFB3-6C92-DEA4-55924F873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266251B0-9509-815F-2A5C-DB0B470EC32F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6. </a:t>
            </a:r>
            <a:r>
              <a:rPr lang="en-US" altLang="ko-KR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Q-Learning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5EF78-0410-B024-9A5A-D7CCDB5DA7E1}"/>
              </a:ext>
            </a:extLst>
          </p:cNvPr>
          <p:cNvSpPr txBox="1"/>
          <p:nvPr/>
        </p:nvSpPr>
        <p:spPr>
          <a:xfrm>
            <a:off x="2286000" y="2555390"/>
            <a:ext cx="113063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다음 상태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s’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도착했다면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거기서는 항상 </a:t>
            </a:r>
            <a:r>
              <a:rPr lang="ko-KR" altLang="en-US" sz="40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가장 잘하는 행동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할 거라고 가정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3954F-3010-B79B-981A-B8C95F16ECAF}"/>
              </a:ext>
            </a:extLst>
          </p:cNvPr>
          <p:cNvSpPr txBox="1"/>
          <p:nvPr/>
        </p:nvSpPr>
        <p:spPr>
          <a:xfrm>
            <a:off x="2057400" y="7962900"/>
            <a:ext cx="863730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행동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 다른 정책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 </a:t>
            </a:r>
            <a:r>
              <a:rPr lang="en-US" altLang="ko-KR" sz="40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off-policy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CD6B0C-27DD-07DF-C165-A8FE61F55360}"/>
                  </a:ext>
                </a:extLst>
              </p:cNvPr>
              <p:cNvSpPr txBox="1"/>
              <p:nvPr/>
            </p:nvSpPr>
            <p:spPr>
              <a:xfrm>
                <a:off x="2667000" y="4711868"/>
                <a:ext cx="11887200" cy="1331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←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𝑟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4000" i="0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−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,</m:t>
                              </m:r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CD6B0C-27DD-07DF-C165-A8FE61F55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711868"/>
                <a:ext cx="11887200" cy="13316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93D60F-C28C-0613-7D19-448A58713D42}"/>
              </a:ext>
            </a:extLst>
          </p:cNvPr>
          <p:cNvSpPr txBox="1"/>
          <p:nvPr/>
        </p:nvSpPr>
        <p:spPr>
          <a:xfrm>
            <a:off x="5105400" y="6286500"/>
            <a:ext cx="52373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a’: a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직후 다음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518836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55BD6-8C38-EBE8-CBA5-F8CF5578E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6F9ADD75-64BF-22A1-AFB2-58EC506AE306}"/>
              </a:ext>
            </a:extLst>
          </p:cNvPr>
          <p:cNvSpPr txBox="1">
            <a:spLocks/>
          </p:cNvSpPr>
          <p:nvPr/>
        </p:nvSpPr>
        <p:spPr>
          <a:xfrm>
            <a:off x="914400" y="952500"/>
            <a:ext cx="17145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ea typeface="+mj-ea"/>
                <a:cs typeface="210 맨발의청춘 R" panose="02020603020101020101" pitchFamily="18" charset="-127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6. </a:t>
            </a:r>
            <a:r>
              <a:rPr lang="en-US" altLang="ko-KR" sz="7000" kern="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Q-Learning</a:t>
            </a:r>
            <a:endParaRPr lang="en-US" sz="7000" kern="0" spc="1805" dirty="0">
              <a:solidFill>
                <a:srgbClr val="253532"/>
              </a:solidFill>
              <a:ea typeface="210 맨발의청춘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77762-BE31-BF99-42B4-CA123A790F33}"/>
              </a:ext>
            </a:extLst>
          </p:cNvPr>
          <p:cNvSpPr txBox="1"/>
          <p:nvPr/>
        </p:nvSpPr>
        <p:spPr>
          <a:xfrm>
            <a:off x="2286000" y="2555390"/>
            <a:ext cx="113063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다음 상태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s’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도착했다면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거기서는 항상 </a:t>
            </a:r>
            <a:r>
              <a:rPr lang="ko-KR" altLang="en-US" sz="40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가장 잘하는 행동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할 거라고 가정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E2B41-5284-6878-7DBC-E043347D93DC}"/>
              </a:ext>
            </a:extLst>
          </p:cNvPr>
          <p:cNvSpPr txBox="1"/>
          <p:nvPr/>
        </p:nvSpPr>
        <p:spPr>
          <a:xfrm>
            <a:off x="1981200" y="6586626"/>
            <a:ext cx="1008801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1D1C2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1D1C2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더 공격적</a:t>
            </a:r>
            <a:r>
              <a:rPr lang="en-US" altLang="ko-KR" sz="4000" dirty="0">
                <a:solidFill>
                  <a:srgbClr val="1D1C2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1D1C2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빠르게 수렴</a:t>
            </a:r>
            <a:endParaRPr lang="en-US" altLang="ko-KR" sz="4000" dirty="0">
              <a:solidFill>
                <a:srgbClr val="1D1C2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1D1C2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=&gt; </a:t>
            </a:r>
            <a:r>
              <a:rPr lang="ko-KR" altLang="en-US" sz="4000" dirty="0">
                <a:solidFill>
                  <a:srgbClr val="1D1C2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 중 위험한 행동은 학습에 반영 안함</a:t>
            </a:r>
            <a:endParaRPr lang="en-US" altLang="ko-KR" sz="4000" dirty="0">
              <a:solidFill>
                <a:srgbClr val="1D1C2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B6418-2A09-F22F-5018-93CAE9C5421B}"/>
                  </a:ext>
                </a:extLst>
              </p:cNvPr>
              <p:cNvSpPr txBox="1"/>
              <p:nvPr/>
            </p:nvSpPr>
            <p:spPr>
              <a:xfrm>
                <a:off x="2667000" y="4711868"/>
                <a:ext cx="11887200" cy="1331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←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𝑟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ko-KR" sz="4000" i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4000" i="0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4000" i="1">
                                      <a:solidFill>
                                        <a:srgbClr val="253532"/>
                                      </a:solidFill>
                                      <a:latin typeface="Cambria Math" panose="02040503050406030204" pitchFamily="18" charset="0"/>
                                      <a:ea typeface="210 맨발의청춘 L" panose="02020603020101020101" pitchFamily="18" charset="-127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4000" i="1">
                                          <a:solidFill>
                                            <a:srgbClr val="253532"/>
                                          </a:solidFill>
                                          <a:latin typeface="Cambria Math" panose="02040503050406030204" pitchFamily="18" charset="0"/>
                                          <a:ea typeface="210 맨발의청춘 L" panose="0202060302010102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−</m:t>
                          </m:r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,</m:t>
                              </m:r>
                              <m:r>
                                <a:rPr lang="en-US" altLang="ko-KR" sz="4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B6418-2A09-F22F-5018-93CAE9C54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711868"/>
                <a:ext cx="11887200" cy="13316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391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72B58-92B2-D3A8-1767-D8765C67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C3799-65AD-F1DA-285A-AAAA79C9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21AB8-75B8-E2D1-F673-FC8B21959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7E08-D46E-F251-48DC-58A6B5D04F9C}"/>
              </a:ext>
            </a:extLst>
          </p:cNvPr>
          <p:cNvSpPr txBox="1"/>
          <p:nvPr/>
        </p:nvSpPr>
        <p:spPr>
          <a:xfrm>
            <a:off x="4470400" y="384027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EF2070-681A-3BD4-9F62-4A1B4C7393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EFF0063D-49A5-E024-8550-94864A8291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6077457"/>
                  </p:ext>
                </p:extLst>
              </p:nvPr>
            </p:nvGraphicFramePr>
            <p:xfrm>
              <a:off x="1752600" y="2641986"/>
              <a:ext cx="14173200" cy="54238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24400">
                      <a:extLst>
                        <a:ext uri="{9D8B030D-6E8A-4147-A177-3AD203B41FA5}">
                          <a16:colId xmlns:a16="http://schemas.microsoft.com/office/drawing/2014/main" val="1489257720"/>
                        </a:ext>
                      </a:extLst>
                    </a:gridCol>
                    <a:gridCol w="4724400">
                      <a:extLst>
                        <a:ext uri="{9D8B030D-6E8A-4147-A177-3AD203B41FA5}">
                          <a16:colId xmlns:a16="http://schemas.microsoft.com/office/drawing/2014/main" val="3487015063"/>
                        </a:ext>
                      </a:extLst>
                    </a:gridCol>
                    <a:gridCol w="4724400">
                      <a:extLst>
                        <a:ext uri="{9D8B030D-6E8A-4147-A177-3AD203B41FA5}">
                          <a16:colId xmlns:a16="http://schemas.microsoft.com/office/drawing/2014/main" val="1045086743"/>
                        </a:ext>
                      </a:extLst>
                    </a:gridCol>
                  </a:tblGrid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구분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SARSA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Q-learning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5270685"/>
                      </a:ext>
                    </a:extLst>
                  </a:tr>
                  <a:tr h="145519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TD target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sz="3000" i="1" dirty="0" smtClean="0">
                                        <a:solidFill>
                                          <a:srgbClr val="253532"/>
                                        </a:solidFill>
                                        <a:latin typeface="Cambria Math" panose="02040503050406030204" pitchFamily="18" charset="0"/>
                                        <a:ea typeface="210 맨발의청춘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i="1" dirty="0" smtClean="0">
                                        <a:solidFill>
                                          <a:srgbClr val="253532"/>
                                        </a:solidFill>
                                        <a:latin typeface="Cambria Math" panose="02040503050406030204" pitchFamily="18" charset="0"/>
                                        <a:ea typeface="210 맨발의청춘 L" panose="02020603020101020101" pitchFamily="18" charset="-127"/>
                                      </a:rPr>
                                      <m:t>𝑟</m:t>
                                    </m:r>
                                    <m:r>
                                      <a:rPr lang="pt-BR" sz="3000" i="1" dirty="0" smtClean="0">
                                        <a:solidFill>
                                          <a:srgbClr val="253532"/>
                                        </a:solidFill>
                                        <a:latin typeface="Cambria Math" panose="02040503050406030204" pitchFamily="18" charset="0"/>
                                        <a:ea typeface="210 맨발의청춘 L" panose="02020603020101020101" pitchFamily="18" charset="-127"/>
                                      </a:rPr>
                                      <m:t> + </m:t>
                                    </m:r>
                                    <m:r>
                                      <a:rPr lang="pt-BR" sz="3000" i="1" dirty="0" smtClean="0">
                                        <a:solidFill>
                                          <a:srgbClr val="253532"/>
                                        </a:solidFill>
                                        <a:latin typeface="Cambria Math" panose="02040503050406030204" pitchFamily="18" charset="0"/>
                                        <a:ea typeface="210 맨발의청춘 L" panose="02020603020101020101" pitchFamily="18" charset="-127"/>
                                      </a:rPr>
                                      <m:t>𝛾</m:t>
                                    </m:r>
                                    <m:r>
                                      <a:rPr lang="pt-BR" sz="3000" i="1" dirty="0" smtClean="0">
                                        <a:solidFill>
                                          <a:srgbClr val="253532"/>
                                        </a:solidFill>
                                        <a:latin typeface="Cambria Math" panose="02040503050406030204" pitchFamily="18" charset="0"/>
                                        <a:ea typeface="210 맨발의청춘 L" panose="02020603020101020101" pitchFamily="18" charset="-127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pt-BR" sz="3000" i="1" dirty="0" smtClean="0">
                                            <a:solidFill>
                                              <a:srgbClr val="253532"/>
                                            </a:solidFill>
                                            <a:latin typeface="Cambria Math" panose="02040503050406030204" pitchFamily="18" charset="0"/>
                                            <a:ea typeface="210 맨발의청춘 L" panose="02020603020101020101" pitchFamily="18" charset="-127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pt-BR" sz="3000" i="1" dirty="0" smtClean="0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sz="3000" i="1" dirty="0" smtClean="0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pt-BR" sz="3000" i="1" dirty="0" smtClean="0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pt-BR" sz="3000" i="1" dirty="0" smtClean="0">
                                            <a:solidFill>
                                              <a:srgbClr val="253532"/>
                                            </a:solidFill>
                                            <a:latin typeface="Cambria Math" panose="02040503050406030204" pitchFamily="18" charset="0"/>
                                            <a:ea typeface="210 맨발의청춘 L" panose="02020603020101020101" pitchFamily="18" charset="-127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pt-BR" sz="3000" i="1" dirty="0" smtClean="0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sz="3000" i="1" dirty="0" smtClean="0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pt-BR" sz="3000" i="1" dirty="0" smtClean="0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3000" i="1" dirty="0" smtClean="0">
                                        <a:solidFill>
                                          <a:srgbClr val="253532"/>
                                        </a:solidFill>
                                        <a:latin typeface="Cambria Math" panose="02040503050406030204" pitchFamily="18" charset="0"/>
                                        <a:ea typeface="210 맨발의청춘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 dirty="0" smtClean="0">
                                        <a:solidFill>
                                          <a:srgbClr val="253532"/>
                                        </a:solidFill>
                                        <a:latin typeface="Cambria Math" panose="02040503050406030204" pitchFamily="18" charset="0"/>
                                        <a:ea typeface="210 맨발의청춘 L" panose="02020603020101020101" pitchFamily="18" charset="-127"/>
                                      </a:rPr>
                                      <m:t>𝑟</m:t>
                                    </m:r>
                                    <m:r>
                                      <a:rPr lang="en-US" sz="3000" i="1" dirty="0" smtClean="0">
                                        <a:solidFill>
                                          <a:srgbClr val="253532"/>
                                        </a:solidFill>
                                        <a:latin typeface="Cambria Math" panose="02040503050406030204" pitchFamily="18" charset="0"/>
                                        <a:ea typeface="210 맨발의청춘 L" panose="02020603020101020101" pitchFamily="18" charset="-127"/>
                                      </a:rPr>
                                      <m:t>+</m:t>
                                    </m:r>
                                    <m:r>
                                      <a:rPr lang="en-US" sz="3000" i="1" dirty="0" smtClean="0">
                                        <a:solidFill>
                                          <a:srgbClr val="253532"/>
                                        </a:solidFill>
                                        <a:latin typeface="Cambria Math" panose="02040503050406030204" pitchFamily="18" charset="0"/>
                                        <a:ea typeface="210 맨발의청춘 L" panose="02020603020101020101" pitchFamily="18" charset="-127"/>
                                      </a:rPr>
                                      <m:t>𝛾</m:t>
                                    </m:r>
                                    <m:func>
                                      <m:funcPr>
                                        <m:ctrlPr>
                                          <a:rPr lang="en-US" sz="3000" i="1" dirty="0" smtClean="0">
                                            <a:solidFill>
                                              <a:srgbClr val="253532"/>
                                            </a:solidFill>
                                            <a:latin typeface="Cambria Math" panose="02040503050406030204" pitchFamily="18" charset="0"/>
                                            <a:ea typeface="210 맨발의청춘 L" panose="02020603020101020101" pitchFamily="18" charset="-127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sz="3000" i="1" dirty="0" smtClean="0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3000" i="0" dirty="0" smtClean="0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sSup>
                                              <m:sSupPr>
                                                <m:ctrlPr>
                                                  <a:rPr lang="en-US" sz="3000" i="1" dirty="0" smtClean="0">
                                                    <a:solidFill>
                                                      <a:srgbClr val="2535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210 맨발의청춘 L" panose="02020603020101020101" pitchFamily="18" charset="-127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3000" i="1" dirty="0" smtClean="0">
                                                    <a:solidFill>
                                                      <a:srgbClr val="2535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210 맨발의청춘 L" panose="02020603020101020101" pitchFamily="18" charset="-127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3000" i="1" dirty="0" smtClean="0">
                                                    <a:solidFill>
                                                      <a:srgbClr val="2535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210 맨발의청춘 L" panose="02020603020101020101" pitchFamily="18" charset="-127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sz="3000" i="1" dirty="0" smtClean="0">
                                            <a:solidFill>
                                              <a:srgbClr val="253532"/>
                                            </a:solidFill>
                                            <a:latin typeface="Cambria Math" panose="02040503050406030204" pitchFamily="18" charset="0"/>
                                            <a:ea typeface="210 맨발의청춘 L" panose="02020603020101020101" pitchFamily="18" charset="-127"/>
                                          </a:rPr>
                                          <m:t>𝑄</m:t>
                                        </m:r>
                                        <m:d>
                                          <m:dPr>
                                            <m:ctrlPr>
                                              <a:rPr lang="en-US" sz="3000" i="1" dirty="0" smtClean="0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3000" i="1" dirty="0" err="1">
                                                    <a:solidFill>
                                                      <a:srgbClr val="2535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210 맨발의청춘 L" panose="02020603020101020101" pitchFamily="18" charset="-127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3000" i="1" dirty="0" err="1">
                                                    <a:solidFill>
                                                      <a:srgbClr val="2535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210 맨발의청춘 L" panose="02020603020101020101" pitchFamily="18" charset="-127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3000" i="1" dirty="0" err="1">
                                                    <a:solidFill>
                                                      <a:srgbClr val="2535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210 맨발의청춘 L" panose="02020603020101020101" pitchFamily="18" charset="-127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3000" i="1" dirty="0" err="1">
                                                <a:solidFill>
                                                  <a:srgbClr val="253532"/>
                                                </a:solidFill>
                                                <a:latin typeface="Cambria Math" panose="02040503050406030204" pitchFamily="18" charset="0"/>
                                                <a:ea typeface="210 맨발의청춘 L" panose="02020603020101020101" pitchFamily="18" charset="-127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3000" i="1" dirty="0">
                                                    <a:solidFill>
                                                      <a:srgbClr val="2535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210 맨발의청춘 L" panose="02020603020101020101" pitchFamily="18" charset="-127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3000" i="1" dirty="0" err="1">
                                                    <a:solidFill>
                                                      <a:srgbClr val="2535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210 맨발의청춘 L" panose="02020603020101020101" pitchFamily="18" charset="-127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3000" i="1" dirty="0">
                                                    <a:solidFill>
                                                      <a:srgbClr val="2535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210 맨발의청춘 L" panose="02020603020101020101" pitchFamily="18" charset="-127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29521888"/>
                      </a:ext>
                    </a:extLst>
                  </a:tr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다음 행동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실제 선택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가정된 최적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611829"/>
                      </a:ext>
                    </a:extLst>
                  </a:tr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정책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on-policy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off-policy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65364758"/>
                      </a:ext>
                    </a:extLst>
                  </a:tr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성향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보수적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공격적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66413713"/>
                      </a:ext>
                    </a:extLst>
                  </a:tr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탐험 반영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4359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EFF0063D-49A5-E024-8550-94864A8291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6077457"/>
                  </p:ext>
                </p:extLst>
              </p:nvPr>
            </p:nvGraphicFramePr>
            <p:xfrm>
              <a:off x="1752600" y="2641986"/>
              <a:ext cx="14173200" cy="54238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24400">
                      <a:extLst>
                        <a:ext uri="{9D8B030D-6E8A-4147-A177-3AD203B41FA5}">
                          <a16:colId xmlns:a16="http://schemas.microsoft.com/office/drawing/2014/main" val="1489257720"/>
                        </a:ext>
                      </a:extLst>
                    </a:gridCol>
                    <a:gridCol w="4724400">
                      <a:extLst>
                        <a:ext uri="{9D8B030D-6E8A-4147-A177-3AD203B41FA5}">
                          <a16:colId xmlns:a16="http://schemas.microsoft.com/office/drawing/2014/main" val="3487015063"/>
                        </a:ext>
                      </a:extLst>
                    </a:gridCol>
                    <a:gridCol w="4724400">
                      <a:extLst>
                        <a:ext uri="{9D8B030D-6E8A-4147-A177-3AD203B41FA5}">
                          <a16:colId xmlns:a16="http://schemas.microsoft.com/office/drawing/2014/main" val="1045086743"/>
                        </a:ext>
                      </a:extLst>
                    </a:gridCol>
                  </a:tblGrid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구분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SARSA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Q-learning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5270685"/>
                      </a:ext>
                    </a:extLst>
                  </a:tr>
                  <a:tr h="145519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TD target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54812" r="-100387" b="-223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58" t="-54812" r="-516" b="-223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9521888"/>
                      </a:ext>
                    </a:extLst>
                  </a:tr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다음 행동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실제 선택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가정된 최적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611829"/>
                      </a:ext>
                    </a:extLst>
                  </a:tr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정책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on-policy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off-policy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65364758"/>
                      </a:ext>
                    </a:extLst>
                  </a:tr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성향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보수적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공격적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66413713"/>
                      </a:ext>
                    </a:extLst>
                  </a:tr>
                  <a:tr h="7937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300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탐험 반영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3000" dirty="0">
                              <a:solidFill>
                                <a:srgbClr val="253532"/>
                              </a:solidFill>
                              <a:latin typeface="210 맨발의청춘 L" panose="02020603020101020101" pitchFamily="18" charset="-127"/>
                              <a:ea typeface="210 맨발의청춘 L" panose="02020603020101020101" pitchFamily="18" charset="-127"/>
                            </a:rPr>
                            <a:t>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4359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63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7F31-3712-EF67-28AD-569A7EA0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746A38B-04F9-9603-EDC4-310953F04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Q-Learning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85664-0223-912D-3DFA-525CD872301C}"/>
              </a:ext>
            </a:extLst>
          </p:cNvPr>
          <p:cNvSpPr txBox="1"/>
          <p:nvPr/>
        </p:nvSpPr>
        <p:spPr>
          <a:xfrm>
            <a:off x="5562600" y="8267700"/>
            <a:ext cx="733726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다음 칸에서 </a:t>
            </a:r>
            <a:r>
              <a:rPr lang="ko-KR" altLang="en-US" sz="40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제일 잘하면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받을 점수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DF1EC4-AD25-C7C9-349F-00F13C577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65" y="3467100"/>
            <a:ext cx="14009869" cy="37338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1F35E17-D10D-0ECF-4DCE-39CECACE211F}"/>
              </a:ext>
            </a:extLst>
          </p:cNvPr>
          <p:cNvSpPr/>
          <p:nvPr/>
        </p:nvSpPr>
        <p:spPr>
          <a:xfrm>
            <a:off x="7239000" y="5295900"/>
            <a:ext cx="4114800" cy="838200"/>
          </a:xfrm>
          <a:prstGeom prst="ellipse">
            <a:avLst/>
          </a:prstGeom>
          <a:noFill/>
          <a:ln w="76200"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65357BE-E45F-9D35-52B6-D3D2C884F9ED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9296400" y="6134100"/>
            <a:ext cx="152400" cy="2133600"/>
          </a:xfrm>
          <a:prstGeom prst="straightConnector1">
            <a:avLst/>
          </a:prstGeom>
          <a:ln w="7620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48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0664F-67EB-754D-828F-08643240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0454B-B21E-5A60-27E3-8844399DD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F9966-085F-780B-B58D-646FAE3BF43D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09F57C-7E6D-7670-D2F8-F11D4CA8A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0" b="1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GG</a:t>
            </a:r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54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8FF1D-A8A3-72A2-26C7-99D946BF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4E4FF-DA54-905F-A9CC-C8E7DDD3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4F5A8-4EFA-73AE-195D-1EB2C2603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13918-4C0F-0966-24E3-C74B40A6FB8C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0432EE-1B7E-3B5E-CEB5-CBF1B64148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0" b="1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쟤가 어떻게 나왔는지</a:t>
            </a:r>
            <a:endParaRPr lang="en-US" altLang="ko-KR" sz="16000" b="1" dirty="0">
              <a:solidFill>
                <a:srgbClr val="FFCC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6000" b="1" dirty="0" err="1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알아볼거임</a:t>
            </a:r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12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7E191-3435-AD95-CBE0-6D95DA2F6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BAEAA7F-E3F8-A730-862D-DB420EE9EB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MDP (Markov Decision Process)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0C51C-369A-2946-653F-2E2F4B9C6636}"/>
              </a:ext>
            </a:extLst>
          </p:cNvPr>
          <p:cNvSpPr txBox="1"/>
          <p:nvPr/>
        </p:nvSpPr>
        <p:spPr>
          <a:xfrm>
            <a:off x="6934200" y="5124254"/>
            <a:ext cx="4240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…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들어가기 앞서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89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41E40-8420-4507-F0F1-88CB030B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83B593C-F984-1A1A-8153-DD7D24A8A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Markov Reward Process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77108-F459-667B-AC36-CB58CA0FFB53}"/>
              </a:ext>
            </a:extLst>
          </p:cNvPr>
          <p:cNvSpPr txBox="1"/>
          <p:nvPr/>
        </p:nvSpPr>
        <p:spPr>
          <a:xfrm>
            <a:off x="4843079" y="2857500"/>
            <a:ext cx="8601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FF7C8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First-order Markov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4BAA0-6010-31E3-BB56-2D49B49E4F83}"/>
                  </a:ext>
                </a:extLst>
              </p:cNvPr>
              <p:cNvSpPr txBox="1"/>
              <p:nvPr/>
            </p:nvSpPr>
            <p:spPr>
              <a:xfrm>
                <a:off x="5181600" y="4026401"/>
                <a:ext cx="757989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𝑝</m:t>
                      </m:r>
                      <m:d>
                        <m:d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4BAA0-6010-31E3-BB56-2D49B49E4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026401"/>
                <a:ext cx="757989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F059FE05-384D-994C-09F3-59E14AE1B46C}"/>
              </a:ext>
            </a:extLst>
          </p:cNvPr>
          <p:cNvSpPr/>
          <p:nvPr/>
        </p:nvSpPr>
        <p:spPr>
          <a:xfrm>
            <a:off x="4572000" y="2552700"/>
            <a:ext cx="8991600" cy="2590800"/>
          </a:xfrm>
          <a:prstGeom prst="rect">
            <a:avLst/>
          </a:prstGeom>
          <a:noFill/>
          <a:ln w="76200"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9F3F65-36A6-8D7B-F7D9-5598725E9B52}"/>
                  </a:ext>
                </a:extLst>
              </p:cNvPr>
              <p:cNvSpPr txBox="1"/>
              <p:nvPr/>
            </p:nvSpPr>
            <p:spPr>
              <a:xfrm>
                <a:off x="381000" y="7026414"/>
                <a:ext cx="5434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4−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𝑡𝑢𝑝𝑙𝑒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&lt;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𝑆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𝑅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&gt;</m:t>
                      </m:r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9F3F65-36A6-8D7B-F7D9-5598725E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026414"/>
                <a:ext cx="543430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BE3ECA-3CAC-1047-74D7-C0F95494E483}"/>
                  </a:ext>
                </a:extLst>
              </p:cNvPr>
              <p:cNvSpPr txBox="1"/>
              <p:nvPr/>
            </p:nvSpPr>
            <p:spPr>
              <a:xfrm>
                <a:off x="6324601" y="5480901"/>
                <a:ext cx="28210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𝑆</m:t>
                    </m:r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state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집합</a:t>
                </a:r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BE3ECA-3CAC-1047-74D7-C0F95494E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1" y="5480901"/>
                <a:ext cx="2821093" cy="553998"/>
              </a:xfrm>
              <a:prstGeom prst="rect">
                <a:avLst/>
              </a:prstGeom>
              <a:blipFill>
                <a:blip r:embed="rId5"/>
                <a:stretch>
                  <a:fillRect l="-1732" t="-9890" r="-4545" b="-373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FB16F0-E58E-C490-A83C-DC816AF13CE9}"/>
                  </a:ext>
                </a:extLst>
              </p:cNvPr>
              <p:cNvSpPr txBox="1"/>
              <p:nvPr/>
            </p:nvSpPr>
            <p:spPr>
              <a:xfrm>
                <a:off x="6324600" y="6365595"/>
                <a:ext cx="8536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𝑃</m:t>
                    </m:r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각 요소가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𝑝</m:t>
                    </m:r>
                    <m:d>
                      <m:dPr>
                        <m:ctrlP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3000" b="0" i="1" smtClean="0">
                                <a:solidFill>
                                  <a:srgbClr val="253532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3000" b="0" i="1" smtClean="0">
                                <a:solidFill>
                                  <a:srgbClr val="253532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3000" b="0" i="1" smtClean="0">
                                <a:solidFill>
                                  <a:srgbClr val="253532"/>
                                </a:solidFill>
                                <a:latin typeface="Cambria Math" panose="02040503050406030204" pitchFamily="18" charset="0"/>
                                <a:ea typeface="210 맨발의청춘 L" panose="02020603020101020101" pitchFamily="18" charset="-127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(= s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s’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으로 갈 확률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)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인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집합</a:t>
                </a:r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FB16F0-E58E-C490-A83C-DC816AF13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6365595"/>
                <a:ext cx="8536504" cy="553998"/>
              </a:xfrm>
              <a:prstGeom prst="rect">
                <a:avLst/>
              </a:prstGeom>
              <a:blipFill>
                <a:blip r:embed="rId6"/>
                <a:stretch>
                  <a:fillRect l="-500" t="-9890" r="-786" b="-373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F8A793-64EA-99C0-AE92-265EBCB0AF2F}"/>
                  </a:ext>
                </a:extLst>
              </p:cNvPr>
              <p:cNvSpPr txBox="1"/>
              <p:nvPr/>
            </p:nvSpPr>
            <p:spPr>
              <a:xfrm>
                <a:off x="6324600" y="7250289"/>
                <a:ext cx="9836347" cy="1419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𝑅</m:t>
                    </m:r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각 요소가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𝑟</m:t>
                    </m:r>
                    <m:d>
                      <m:dPr>
                        <m:ctrlP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𝑠</m:t>
                        </m:r>
                      </m:e>
                    </m:d>
                    <m:r>
                      <a:rPr lang="en-US" altLang="ko-KR" sz="3000" i="1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=</m:t>
                    </m:r>
                    <m:r>
                      <a:rPr lang="ko-KR" altLang="en-US" sz="300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𝔼</m:t>
                    </m:r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[</m:t>
                    </m:r>
                    <m:sSub>
                      <m:sSubPr>
                        <m:ctrlP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+1</m:t>
                        </m:r>
                      </m:sub>
                    </m:sSub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|</m:t>
                    </m:r>
                    <m:sSub>
                      <m:sSubPr>
                        <m:ctrlP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3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</m:sub>
                    </m:sSub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=</m:t>
                    </m:r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𝑠</m:t>
                    </m:r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]</m:t>
                    </m:r>
                  </m:oMath>
                </a14:m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		(= state s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에서 얻는 </a:t>
                </a:r>
                <a:r>
                  <a:rPr lang="en-US" altLang="ko-KR" sz="3000" dirty="0">
                    <a:solidFill>
                      <a:srgbClr val="6699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3000" dirty="0">
                    <a:solidFill>
                      <a:srgbClr val="6699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</a:t>
                </a:r>
                <a:r>
                  <a:rPr lang="ko-KR" altLang="en-US" sz="3000" dirty="0" err="1">
                    <a:solidFill>
                      <a:srgbClr val="6699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기댓값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)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인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집합</a:t>
                </a:r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F8A793-64EA-99C0-AE92-265EBCB0A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7250289"/>
                <a:ext cx="9836347" cy="1419619"/>
              </a:xfrm>
              <a:prstGeom prst="rect">
                <a:avLst/>
              </a:prstGeom>
              <a:blipFill>
                <a:blip r:embed="rId7"/>
                <a:stretch>
                  <a:fillRect l="-434" r="-558" b="-12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EBC92-3C6D-C68F-43BB-19A45F0F4E9D}"/>
                  </a:ext>
                </a:extLst>
              </p:cNvPr>
              <p:cNvSpPr txBox="1"/>
              <p:nvPr/>
            </p:nvSpPr>
            <p:spPr>
              <a:xfrm>
                <a:off x="6324600" y="9017101"/>
                <a:ext cx="1151219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𝛾</m:t>
                    </m:r>
                  </m:oMath>
                </a14:m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즉각적으로 얻는 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와 미래에 얻을 수 있는 </a:t>
                </a:r>
                <a:r>
                  <a:rPr lang="en-US" altLang="ko-KR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3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간 중요도</a:t>
                </a:r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EBC92-3C6D-C68F-43BB-19A45F0F4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9017101"/>
                <a:ext cx="11512190" cy="553998"/>
              </a:xfrm>
              <a:prstGeom prst="rect">
                <a:avLst/>
              </a:prstGeom>
              <a:blipFill>
                <a:blip r:embed="rId8"/>
                <a:stretch>
                  <a:fillRect l="-371" t="-9890" r="-371" b="-373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91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3533D-201B-F3EA-DAC7-24C9E20C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53A114C-8644-F478-5898-6AA71BFFD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Markov Reward Process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80957-BBCF-B072-9945-CB8F7346EAE0}"/>
                  </a:ext>
                </a:extLst>
              </p:cNvPr>
              <p:cNvSpPr txBox="1"/>
              <p:nvPr/>
            </p:nvSpPr>
            <p:spPr>
              <a:xfrm>
                <a:off x="1905000" y="3009900"/>
                <a:ext cx="1124570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4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𝐺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4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t </a:t>
                </a:r>
                <a:r>
                  <a:rPr lang="ko-KR" altLang="en-US" sz="4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시간 이후 얻을 수 있는 </a:t>
                </a:r>
                <a:r>
                  <a:rPr lang="en-US" altLang="ko-KR" sz="4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reward</a:t>
                </a:r>
                <a:r>
                  <a:rPr lang="ko-KR" altLang="en-US" sz="4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의 합</a:t>
                </a:r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80957-BBCF-B072-9945-CB8F7346E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009900"/>
                <a:ext cx="11245707" cy="707886"/>
              </a:xfrm>
              <a:prstGeom prst="rect">
                <a:avLst/>
              </a:prstGeom>
              <a:blipFill>
                <a:blip r:embed="rId3"/>
                <a:stretch>
                  <a:fillRect l="-1952" t="-12069" r="-976" b="-39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0223DE-D948-3D7A-E0BE-20D32DFCB406}"/>
                  </a:ext>
                </a:extLst>
              </p:cNvPr>
              <p:cNvSpPr txBox="1"/>
              <p:nvPr/>
            </p:nvSpPr>
            <p:spPr>
              <a:xfrm>
                <a:off x="4020254" y="4457700"/>
                <a:ext cx="9083319" cy="1771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+2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0223DE-D948-3D7A-E0BE-20D32DFCB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254" y="4457700"/>
                <a:ext cx="9083319" cy="1771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77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451C5-4E5D-6936-3122-877446001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6B85325-4330-D17F-BACE-2BB76D75F2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71450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0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Markov Reward Process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990EAC-2FBC-B50A-09D3-ABF494C74615}"/>
                  </a:ext>
                </a:extLst>
              </p:cNvPr>
              <p:cNvSpPr txBox="1"/>
              <p:nvPr/>
            </p:nvSpPr>
            <p:spPr>
              <a:xfrm>
                <a:off x="4267200" y="2042542"/>
                <a:ext cx="9083319" cy="1771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+2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990EAC-2FBC-B50A-09D3-ABF494C74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042542"/>
                <a:ext cx="9083319" cy="1771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6587378F-FAF1-9CD1-CE3F-4DE9FFFEE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29075"/>
            <a:ext cx="78105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C50CF8-B604-C946-D193-B1B915DE2AF6}"/>
                  </a:ext>
                </a:extLst>
              </p:cNvPr>
              <p:cNvSpPr txBox="1"/>
              <p:nvPr/>
            </p:nvSpPr>
            <p:spPr>
              <a:xfrm>
                <a:off x="9639300" y="6033327"/>
                <a:ext cx="8211222" cy="610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3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 −1 + </m:t>
                      </m:r>
                      <m:d>
                        <m:dPr>
                          <m:ctrlPr>
                            <a:rPr lang="en-US" altLang="ko-KR" sz="3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0.5</m:t>
                          </m:r>
                        </m:e>
                      </m:d>
                      <m:r>
                        <a:rPr lang="en-US" altLang="ko-KR" sz="3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×</m:t>
                      </m:r>
                      <m:d>
                        <m:dPr>
                          <m:ctrlPr>
                            <a:rPr lang="en-US" altLang="ko-KR" sz="3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-</m:t>
                          </m:r>
                          <m:r>
                            <a:rPr lang="en-US" altLang="ko-KR" sz="3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e>
                      </m:d>
                      <m:r>
                        <a:rPr lang="en-US" altLang="ko-KR" sz="3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3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3000" i="1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US" altLang="ko-KR" sz="3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3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×1 = −1.75</m:t>
                      </m:r>
                    </m:oMath>
                  </m:oMathPara>
                </a14:m>
                <a:endParaRPr lang="en-US" altLang="ko-KR" sz="3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C50CF8-B604-C946-D193-B1B915DE2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300" y="6033327"/>
                <a:ext cx="8211222" cy="6103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088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4185</TotalTime>
  <Words>1420</Words>
  <Application>Microsoft Office PowerPoint</Application>
  <PresentationFormat>사용자 지정</PresentationFormat>
  <Paragraphs>235</Paragraphs>
  <Slides>40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210 맨발의청춘 B</vt:lpstr>
      <vt:lpstr>210 맨발의청춘 L</vt:lpstr>
      <vt:lpstr>Calibri</vt:lpstr>
      <vt:lpstr>맑은 고딕</vt:lpstr>
      <vt:lpstr>Cambria Math</vt:lpstr>
      <vt:lpstr>210 맨발의청춘 R</vt:lpstr>
      <vt:lpstr>Bandal</vt:lpstr>
      <vt:lpstr>Arial</vt:lpstr>
      <vt:lpstr>Office Theme</vt:lpstr>
      <vt:lpstr>PowerPoint 프레젠테이션</vt:lpstr>
      <vt:lpstr>PowerPoint 프레젠테이션</vt:lpstr>
      <vt:lpstr>PowerPoint 프레젠테이션</vt:lpstr>
      <vt:lpstr>3. Q-Learning</vt:lpstr>
      <vt:lpstr>PowerPoint 프레젠테이션</vt:lpstr>
      <vt:lpstr>1. MDP (Markov Decision Process)</vt:lpstr>
      <vt:lpstr>0. Markov Reward Process</vt:lpstr>
      <vt:lpstr>0. Markov Reward Process</vt:lpstr>
      <vt:lpstr>0. Markov Reward Process</vt:lpstr>
      <vt:lpstr>0. Markov Reward Process</vt:lpstr>
      <vt:lpstr>0. Markov Reward Process</vt:lpstr>
      <vt:lpstr>0. Markov Reward Process</vt:lpstr>
      <vt:lpstr>PowerPoint 프레젠테이션</vt:lpstr>
      <vt:lpstr>PowerPoint 프레젠테이션</vt:lpstr>
      <vt:lpstr>1. MDP (Markov Decision Process)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ε-greedy</vt:lpstr>
      <vt:lpstr>4. ε-greedy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남현석</dc:creator>
  <cp:lastModifiedBy>남현석</cp:lastModifiedBy>
  <cp:revision>18</cp:revision>
  <dcterms:created xsi:type="dcterms:W3CDTF">2022-05-30T13:19:20Z</dcterms:created>
  <dcterms:modified xsi:type="dcterms:W3CDTF">2026-01-30T08:10:02Z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2022-05-30T00:00:00Z</vt:filetime>
  </property>
</Properties>
</file>